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Arial Narrow" panose="020B0606020202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hn/admVQYC4WU8M+okY6eVjj1h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E478D1-E01E-464F-8549-8B438963D292}">
  <a:tblStyle styleId="{A9E478D1-E01E-464F-8549-8B438963D29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47994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388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865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8499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9640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8008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274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6216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5549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2922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8768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493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28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569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5502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1471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8028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253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3949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3402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371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34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5467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87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7061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2504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530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5467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1"/>
        <p:cNvGrpSpPr/>
        <p:nvPr/>
      </p:nvGrpSpPr>
      <p:grpSpPr>
        <a:xfrm>
          <a:off x="0" y="0"/>
          <a:ext cx="0" cy="0"/>
          <a:chOff x="0" y="0"/>
          <a:chExt cx="0" cy="0"/>
        </a:xfrm>
      </p:grpSpPr>
      <p:sp>
        <p:nvSpPr>
          <p:cNvPr id="12" name="Google Shape;12;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ölüm Üst Bilgisi" type="secHead">
  <p:cSld name="SECTION_HEADER">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29"/>
        <p:cNvGrpSpPr/>
        <p:nvPr/>
      </p:nvGrpSpPr>
      <p:grpSpPr>
        <a:xfrm>
          <a:off x="0" y="0"/>
          <a:ext cx="0" cy="0"/>
          <a:chOff x="0" y="0"/>
          <a:chExt cx="0" cy="0"/>
        </a:xfrm>
      </p:grpSpPr>
      <p:sp>
        <p:nvSpPr>
          <p:cNvPr id="30" name="Google Shape;3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5"/>
        <p:cNvGrpSpPr/>
        <p:nvPr/>
      </p:nvGrpSpPr>
      <p:grpSpPr>
        <a:xfrm>
          <a:off x="0" y="0"/>
          <a:ext cx="0" cy="0"/>
          <a:chOff x="0" y="0"/>
          <a:chExt cx="0" cy="0"/>
        </a:xfrm>
      </p:grpSpPr>
      <p:sp>
        <p:nvSpPr>
          <p:cNvPr id="46" name="Google Shape;4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50"/>
        <p:cNvGrpSpPr/>
        <p:nvPr/>
      </p:nvGrpSpPr>
      <p:grpSpPr>
        <a:xfrm>
          <a:off x="0" y="0"/>
          <a:ext cx="0" cy="0"/>
          <a:chOff x="0" y="0"/>
          <a:chExt cx="0" cy="0"/>
        </a:xfrm>
      </p:grpSpPr>
      <p:sp>
        <p:nvSpPr>
          <p:cNvPr id="51" name="Google Shape;5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7"/>
          <p:cNvSpPr>
            <a:spLocks noGrp="1"/>
          </p:cNvSpPr>
          <p:nvPr>
            <p:ph type="pic" idx="2"/>
          </p:nvPr>
        </p:nvSpPr>
        <p:spPr>
          <a:xfrm>
            <a:off x="5183188" y="987425"/>
            <a:ext cx="6172200" cy="4873625"/>
          </a:xfrm>
          <a:prstGeom prst="rect">
            <a:avLst/>
          </a:prstGeom>
          <a:noFill/>
          <a:ln>
            <a:noFill/>
          </a:ln>
        </p:spPr>
      </p:sp>
      <p:sp>
        <p:nvSpPr>
          <p:cNvPr id="64" name="Google Shape;64;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85" name="Google Shape;85;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86" name="Google Shape;86;p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7" name="Google Shape;87;p1"/>
          <p:cNvPicPr preferRelativeResize="0"/>
          <p:nvPr/>
        </p:nvPicPr>
        <p:blipFill rotWithShape="1">
          <a:blip r:embed="rId4">
            <a:alphaModFix/>
          </a:blip>
          <a:srcRect/>
          <a:stretch/>
        </p:blipFill>
        <p:spPr>
          <a:xfrm>
            <a:off x="2217430" y="-106017"/>
            <a:ext cx="7969176" cy="64739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56" name="Google Shape;156;p10"/>
          <p:cNvPicPr preferRelativeResize="0">
            <a:picLocks noGrp="1"/>
          </p:cNvPicPr>
          <p:nvPr>
            <p:ph type="body" idx="1"/>
          </p:nvPr>
        </p:nvPicPr>
        <p:blipFill rotWithShape="1">
          <a:blip r:embed="rId3">
            <a:alphaModFix/>
          </a:blip>
          <a:srcRect/>
          <a:stretch/>
        </p:blipFill>
        <p:spPr>
          <a:xfrm>
            <a:off x="240633" y="0"/>
            <a:ext cx="11758862" cy="6641432"/>
          </a:xfrm>
          <a:prstGeom prst="rect">
            <a:avLst/>
          </a:prstGeom>
          <a:noFill/>
          <a:ln>
            <a:noFill/>
          </a:ln>
        </p:spPr>
      </p:pic>
      <p:sp>
        <p:nvSpPr>
          <p:cNvPr id="157" name="Google Shape;157;p10"/>
          <p:cNvSpPr txBox="1"/>
          <p:nvPr/>
        </p:nvSpPr>
        <p:spPr>
          <a:xfrm>
            <a:off x="330926" y="692058"/>
            <a:ext cx="10944497" cy="466281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tr-TR" sz="1800" dirty="0">
                <a:solidFill>
                  <a:schemeClr val="dk1"/>
                </a:solidFill>
                <a:latin typeface="Arial"/>
                <a:ea typeface="Arial"/>
                <a:cs typeface="Arial"/>
                <a:sym typeface="Arial"/>
              </a:rPr>
              <a:t>Çocuğun tam olarak anlayamadığı, onay vermesinin mümkün olamayacağı, gelişimsel olarak hazır olmadığı ya da toplumun yasalarına, sosyal normlarına aykırı olacak şekilde bir cinsel etkinliğe dahil edilmesidir.</a:t>
            </a:r>
            <a:endParaRPr dirty="0"/>
          </a:p>
          <a:p>
            <a:pPr marL="0" marR="0" lvl="0" indent="0" algn="l" rtl="0">
              <a:lnSpc>
                <a:spcPct val="150000"/>
              </a:lnSpc>
              <a:spcBef>
                <a:spcPts val="0"/>
              </a:spcBef>
              <a:spcAft>
                <a:spcPts val="0"/>
              </a:spcAft>
              <a:buNone/>
            </a:pPr>
            <a:r>
              <a:rPr lang="tr-TR" sz="1800" b="1" dirty="0">
                <a:solidFill>
                  <a:schemeClr val="dk1"/>
                </a:solidFill>
                <a:latin typeface="Arial"/>
                <a:ea typeface="Arial"/>
                <a:cs typeface="Arial"/>
                <a:sym typeface="Arial"/>
              </a:rPr>
              <a:t>Temas içeren cinsel istismar örnekleri: </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Cinsel dokunma/ özel bölgelere temas içeren her türlü davranış</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Pornografi ve fuhuş yoluyla yapılan cinsel sömürü</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 Tecavüz</a:t>
            </a:r>
            <a:endParaRPr dirty="0"/>
          </a:p>
          <a:p>
            <a:pPr marL="0" marR="0" lvl="0" indent="0" algn="l" rtl="0">
              <a:lnSpc>
                <a:spcPct val="150000"/>
              </a:lnSpc>
              <a:spcBef>
                <a:spcPts val="0"/>
              </a:spcBef>
              <a:spcAft>
                <a:spcPts val="0"/>
              </a:spcAft>
              <a:buNone/>
            </a:pPr>
            <a:r>
              <a:rPr lang="tr-TR" sz="1800" b="1" dirty="0">
                <a:solidFill>
                  <a:schemeClr val="dk1"/>
                </a:solidFill>
                <a:latin typeface="Arial"/>
                <a:ea typeface="Arial"/>
                <a:cs typeface="Arial"/>
                <a:sym typeface="Arial"/>
              </a:rPr>
              <a:t>Temas içermeyen cinsel istismar örnekleri: </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Röntgencilik, teşhircilik</a:t>
            </a:r>
            <a:endParaRPr dirty="0"/>
          </a:p>
          <a:p>
            <a:pPr marL="342900" marR="0" lvl="0" indent="-34290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Pornografik ögeler içeren fotoğraf, video göstermek</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Sözlü olarak taciz etme ve cinsel içerikli konuşmalar yapmak</a:t>
            </a:r>
            <a:endParaRPr dirty="0"/>
          </a:p>
        </p:txBody>
      </p:sp>
      <p:sp>
        <p:nvSpPr>
          <p:cNvPr id="158" name="Google Shape;158;p10"/>
          <p:cNvSpPr txBox="1"/>
          <p:nvPr/>
        </p:nvSpPr>
        <p:spPr>
          <a:xfrm>
            <a:off x="2516777" y="141521"/>
            <a:ext cx="577932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600">
                <a:solidFill>
                  <a:srgbClr val="FF0000"/>
                </a:solidFill>
                <a:latin typeface="Arial"/>
                <a:ea typeface="Arial"/>
                <a:cs typeface="Arial"/>
                <a:sym typeface="Arial"/>
              </a:rPr>
              <a:t>CİNSEL İSTİSMAR</a:t>
            </a:r>
            <a:endParaRPr/>
          </a:p>
        </p:txBody>
      </p:sp>
      <p:pic>
        <p:nvPicPr>
          <p:cNvPr id="2" name="Resim 1"/>
          <p:cNvPicPr>
            <a:picLocks noChangeAspect="1"/>
          </p:cNvPicPr>
          <p:nvPr/>
        </p:nvPicPr>
        <p:blipFill>
          <a:blip r:embed="rId4"/>
          <a:stretch>
            <a:fillRect/>
          </a:stretch>
        </p:blipFill>
        <p:spPr>
          <a:xfrm>
            <a:off x="7989127" y="1991176"/>
            <a:ext cx="3872058" cy="254409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4" name="Google Shape;164;p11"/>
          <p:cNvPicPr preferRelativeResize="0">
            <a:picLocks noGrp="1"/>
          </p:cNvPicPr>
          <p:nvPr>
            <p:ph type="body" idx="1"/>
          </p:nvPr>
        </p:nvPicPr>
        <p:blipFill rotWithShape="1">
          <a:blip r:embed="rId3">
            <a:alphaModFix/>
          </a:blip>
          <a:srcRect/>
          <a:stretch/>
        </p:blipFill>
        <p:spPr>
          <a:xfrm>
            <a:off x="240633" y="0"/>
            <a:ext cx="11758862" cy="6641432"/>
          </a:xfrm>
          <a:prstGeom prst="rect">
            <a:avLst/>
          </a:prstGeom>
          <a:noFill/>
          <a:ln>
            <a:noFill/>
          </a:ln>
        </p:spPr>
      </p:pic>
      <p:sp>
        <p:nvSpPr>
          <p:cNvPr id="165" name="Google Shape;165;p11"/>
          <p:cNvSpPr txBox="1"/>
          <p:nvPr/>
        </p:nvSpPr>
        <p:spPr>
          <a:xfrm>
            <a:off x="576348" y="836613"/>
            <a:ext cx="10289771" cy="549381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Yürümede ya da oturmada zorluk</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Dudak/ ağız çevresinde şişme, kızarma, morarma</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Alt ıslatma, parmak emme gibi yaşıyla uyumsuz davranışlar</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Arkadaşlarına yönelik artan el şakaları ve dokunma girişimleri</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Yaşının çok üzerinde cinsel bilgiye sahip olma</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Sık sık ve toplu ortamlarda sergilenen çocukluk çağı mastürbasyonu</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Temas içeren durumlarda belirtileri gözlemlemek daha kolaydır. Temas içermeyen cinsel istismarda çocuğun duygu durumundaki değişiklileri gözlemlemek önem kazanmaktadır.</a:t>
            </a:r>
            <a:endParaRPr dirty="0"/>
          </a:p>
          <a:p>
            <a:pPr marL="0" marR="0" lvl="0" indent="0" algn="l" rtl="0">
              <a:lnSpc>
                <a:spcPct val="150000"/>
              </a:lnSpc>
              <a:spcBef>
                <a:spcPts val="0"/>
              </a:spcBef>
              <a:spcAft>
                <a:spcPts val="0"/>
              </a:spcAft>
              <a:buNone/>
            </a:pPr>
            <a:endParaRPr sz="1800" dirty="0">
              <a:solidFill>
                <a:schemeClr val="dk1"/>
              </a:solidFill>
              <a:latin typeface="Arial"/>
              <a:ea typeface="Arial"/>
              <a:cs typeface="Arial"/>
              <a:sym typeface="Arial"/>
            </a:endParaRPr>
          </a:p>
          <a:p>
            <a:pPr marL="0" marR="0" lvl="0" indent="0" algn="ctr" rtl="0">
              <a:lnSpc>
                <a:spcPct val="150000"/>
              </a:lnSpc>
              <a:spcBef>
                <a:spcPts val="0"/>
              </a:spcBef>
              <a:spcAft>
                <a:spcPts val="0"/>
              </a:spcAft>
              <a:buNone/>
            </a:pPr>
            <a:r>
              <a:rPr lang="tr-TR" sz="1800" dirty="0">
                <a:solidFill>
                  <a:srgbClr val="FF0000"/>
                </a:solidFill>
                <a:latin typeface="Calibri"/>
                <a:ea typeface="Calibri"/>
                <a:cs typeface="Calibri"/>
                <a:sym typeface="Calibri"/>
              </a:rPr>
              <a:t>Cinsel istismar konusunda hikaye uyduran çocuk sayısı çok azdır. Eğer bir çocuk cinsel olarak 	</a:t>
            </a:r>
            <a:endParaRPr dirty="0"/>
          </a:p>
          <a:p>
            <a:pPr marL="0" marR="0" lvl="0" indent="0" algn="ctr" rtl="0">
              <a:lnSpc>
                <a:spcPct val="150000"/>
              </a:lnSpc>
              <a:spcBef>
                <a:spcPts val="0"/>
              </a:spcBef>
              <a:spcAft>
                <a:spcPts val="0"/>
              </a:spcAft>
              <a:buNone/>
            </a:pPr>
            <a:r>
              <a:rPr lang="tr-TR" sz="1800" dirty="0">
                <a:solidFill>
                  <a:srgbClr val="FF0000"/>
                </a:solidFill>
                <a:latin typeface="Calibri"/>
                <a:ea typeface="Calibri"/>
                <a:cs typeface="Calibri"/>
                <a:sym typeface="Calibri"/>
              </a:rPr>
              <a:t>istismar edildiğine ilişkin bilgi veriyorsa temel yaklaşım çocuğa inanmak olmalıdır.</a:t>
            </a:r>
            <a:endParaRPr dirty="0"/>
          </a:p>
          <a:p>
            <a:pPr marL="0" marR="0" lvl="0" indent="0" algn="l" rtl="0">
              <a:lnSpc>
                <a:spcPct val="150000"/>
              </a:lnSpc>
              <a:spcBef>
                <a:spcPts val="0"/>
              </a:spcBef>
              <a:spcAft>
                <a:spcPts val="0"/>
              </a:spcAft>
              <a:buNone/>
            </a:pPr>
            <a:endParaRPr sz="3600" dirty="0">
              <a:solidFill>
                <a:schemeClr val="dk1"/>
              </a:solidFill>
              <a:latin typeface="Arial"/>
              <a:ea typeface="Arial"/>
              <a:cs typeface="Arial"/>
              <a:sym typeface="Arial"/>
            </a:endParaRPr>
          </a:p>
        </p:txBody>
      </p:sp>
      <p:sp>
        <p:nvSpPr>
          <p:cNvPr id="166" name="Google Shape;166;p11"/>
          <p:cNvSpPr txBox="1"/>
          <p:nvPr/>
        </p:nvSpPr>
        <p:spPr>
          <a:xfrm>
            <a:off x="2537400" y="226717"/>
            <a:ext cx="609283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600">
                <a:solidFill>
                  <a:srgbClr val="FF0000"/>
                </a:solidFill>
                <a:latin typeface="Arial"/>
                <a:ea typeface="Arial"/>
                <a:cs typeface="Arial"/>
                <a:sym typeface="Arial"/>
              </a:rPr>
              <a:t>Nasıl fark edilir?</a:t>
            </a:r>
            <a:endParaRPr/>
          </a:p>
        </p:txBody>
      </p:sp>
      <p:pic>
        <p:nvPicPr>
          <p:cNvPr id="2" name="Resim 1"/>
          <p:cNvPicPr>
            <a:picLocks noChangeAspect="1"/>
          </p:cNvPicPr>
          <p:nvPr/>
        </p:nvPicPr>
        <p:blipFill>
          <a:blip r:embed="rId4"/>
          <a:stretch>
            <a:fillRect/>
          </a:stretch>
        </p:blipFill>
        <p:spPr>
          <a:xfrm>
            <a:off x="8911989" y="757533"/>
            <a:ext cx="2551698" cy="25516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72" name="Google Shape;172;p12"/>
          <p:cNvPicPr preferRelativeResize="0">
            <a:picLocks noGrp="1"/>
          </p:cNvPicPr>
          <p:nvPr>
            <p:ph type="body" idx="1"/>
          </p:nvPr>
        </p:nvPicPr>
        <p:blipFill rotWithShape="1">
          <a:blip r:embed="rId3">
            <a:alphaModFix/>
          </a:blip>
          <a:srcRect/>
          <a:stretch/>
        </p:blipFill>
        <p:spPr>
          <a:xfrm>
            <a:off x="240633" y="0"/>
            <a:ext cx="11758862" cy="6641432"/>
          </a:xfrm>
          <a:prstGeom prst="rect">
            <a:avLst/>
          </a:prstGeom>
          <a:noFill/>
          <a:ln>
            <a:noFill/>
          </a:ln>
        </p:spPr>
      </p:pic>
      <p:sp>
        <p:nvSpPr>
          <p:cNvPr id="173" name="Google Shape;173;p12"/>
          <p:cNvSpPr txBox="1"/>
          <p:nvPr/>
        </p:nvSpPr>
        <p:spPr>
          <a:xfrm>
            <a:off x="1329292" y="336332"/>
            <a:ext cx="659238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600" dirty="0">
                <a:solidFill>
                  <a:srgbClr val="FF0000"/>
                </a:solidFill>
                <a:latin typeface="Arial"/>
                <a:ea typeface="Arial"/>
                <a:cs typeface="Arial"/>
                <a:sym typeface="Arial"/>
              </a:rPr>
              <a:t>DUYGUSAL İSTİSMAR</a:t>
            </a:r>
            <a:endParaRPr dirty="0"/>
          </a:p>
        </p:txBody>
      </p:sp>
      <p:sp>
        <p:nvSpPr>
          <p:cNvPr id="174" name="Google Shape;174;p12"/>
          <p:cNvSpPr txBox="1"/>
          <p:nvPr/>
        </p:nvSpPr>
        <p:spPr>
          <a:xfrm>
            <a:off x="252599" y="1027906"/>
            <a:ext cx="8772526" cy="326896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tr-TR" sz="2800" dirty="0">
                <a:solidFill>
                  <a:schemeClr val="dk1"/>
                </a:solidFill>
                <a:sym typeface="Arial"/>
              </a:rPr>
              <a:t>Aşağılama, yalnız bırakma, ayırma, </a:t>
            </a:r>
            <a:endParaRPr sz="2800" dirty="0"/>
          </a:p>
          <a:p>
            <a:pPr marL="342900" marR="0" lvl="0" indent="-342900" algn="l" rtl="0">
              <a:lnSpc>
                <a:spcPct val="90000"/>
              </a:lnSpc>
              <a:spcBef>
                <a:spcPts val="625"/>
              </a:spcBef>
              <a:spcAft>
                <a:spcPts val="0"/>
              </a:spcAft>
              <a:buClr>
                <a:schemeClr val="dk1"/>
              </a:buClr>
              <a:buSzPct val="100000"/>
              <a:buFont typeface="Arial"/>
              <a:buChar char="•"/>
            </a:pPr>
            <a:r>
              <a:rPr lang="tr-TR" sz="2800" dirty="0">
                <a:solidFill>
                  <a:schemeClr val="dk1"/>
                </a:solidFill>
                <a:sym typeface="Arial"/>
              </a:rPr>
              <a:t>Korkutma, yıldırma, tehdit etme, suça yöneltme, </a:t>
            </a:r>
            <a:endParaRPr sz="2800" dirty="0"/>
          </a:p>
          <a:p>
            <a:pPr marL="342900" marR="0" lvl="0" indent="-342900" algn="l" rtl="0">
              <a:lnSpc>
                <a:spcPct val="90000"/>
              </a:lnSpc>
              <a:spcBef>
                <a:spcPts val="625"/>
              </a:spcBef>
              <a:spcAft>
                <a:spcPts val="0"/>
              </a:spcAft>
              <a:buClr>
                <a:schemeClr val="dk1"/>
              </a:buClr>
              <a:buSzPct val="100000"/>
              <a:buFont typeface="Arial"/>
              <a:buChar char="•"/>
            </a:pPr>
            <a:r>
              <a:rPr lang="tr-TR" sz="2800" dirty="0">
                <a:solidFill>
                  <a:schemeClr val="dk1"/>
                </a:solidFill>
                <a:sym typeface="Arial"/>
              </a:rPr>
              <a:t>Önemsememe, küçük düşürme, alaylı konuşma, </a:t>
            </a:r>
            <a:endParaRPr sz="2800" dirty="0"/>
          </a:p>
          <a:p>
            <a:pPr marL="342900" marR="0" lvl="0" indent="-342900" algn="l" rtl="0">
              <a:lnSpc>
                <a:spcPct val="90000"/>
              </a:lnSpc>
              <a:spcBef>
                <a:spcPts val="625"/>
              </a:spcBef>
              <a:spcAft>
                <a:spcPts val="0"/>
              </a:spcAft>
              <a:buClr>
                <a:schemeClr val="dk1"/>
              </a:buClr>
              <a:buSzPct val="100000"/>
              <a:buFont typeface="Arial"/>
              <a:buChar char="•"/>
            </a:pPr>
            <a:r>
              <a:rPr lang="tr-TR" sz="2800" dirty="0">
                <a:solidFill>
                  <a:schemeClr val="dk1"/>
                </a:solidFill>
                <a:sym typeface="Arial"/>
              </a:rPr>
              <a:t>Lakap takma, aşırı baskı ve otorite kurma</a:t>
            </a:r>
            <a:endParaRPr sz="2800" dirty="0">
              <a:solidFill>
                <a:schemeClr val="dk1"/>
              </a:solidFill>
              <a:sym typeface="Arial"/>
            </a:endParaRPr>
          </a:p>
          <a:p>
            <a:pPr marL="342900" marR="0" lvl="0" indent="-342900" algn="l" rtl="0">
              <a:lnSpc>
                <a:spcPct val="90000"/>
              </a:lnSpc>
              <a:spcBef>
                <a:spcPts val="625"/>
              </a:spcBef>
              <a:spcAft>
                <a:spcPts val="0"/>
              </a:spcAft>
              <a:buClr>
                <a:schemeClr val="dk1"/>
              </a:buClr>
              <a:buSzPct val="100000"/>
              <a:buFont typeface="Arial"/>
              <a:buChar char="•"/>
            </a:pPr>
            <a:r>
              <a:rPr lang="tr-TR" sz="2800" dirty="0">
                <a:solidFill>
                  <a:schemeClr val="dk1"/>
                </a:solidFill>
                <a:sym typeface="Arial"/>
              </a:rPr>
              <a:t>Duygusal bakımdan gereksinimlerin karşılanmaması, </a:t>
            </a:r>
            <a:endParaRPr sz="2800" dirty="0"/>
          </a:p>
          <a:p>
            <a:pPr marL="342900" marR="0" lvl="0" indent="-342900" algn="l" rtl="0">
              <a:lnSpc>
                <a:spcPct val="90000"/>
              </a:lnSpc>
              <a:spcBef>
                <a:spcPts val="625"/>
              </a:spcBef>
              <a:spcAft>
                <a:spcPts val="0"/>
              </a:spcAft>
              <a:buClr>
                <a:schemeClr val="dk1"/>
              </a:buClr>
              <a:buSzPct val="100000"/>
              <a:buFont typeface="Arial"/>
              <a:buChar char="•"/>
            </a:pPr>
            <a:r>
              <a:rPr lang="tr-TR" sz="2800" dirty="0">
                <a:solidFill>
                  <a:schemeClr val="dk1"/>
                </a:solidFill>
                <a:sym typeface="Arial"/>
              </a:rPr>
              <a:t>Sık eleştirme, yaşının üstünde sorumluluklar bekleme, </a:t>
            </a:r>
            <a:endParaRPr sz="2800" dirty="0"/>
          </a:p>
          <a:p>
            <a:pPr marL="342900" marR="0" lvl="0" indent="-342900" algn="l" rtl="0">
              <a:lnSpc>
                <a:spcPct val="90000"/>
              </a:lnSpc>
              <a:spcBef>
                <a:spcPts val="625"/>
              </a:spcBef>
              <a:spcAft>
                <a:spcPts val="0"/>
              </a:spcAft>
              <a:buClr>
                <a:schemeClr val="dk1"/>
              </a:buClr>
              <a:buSzPct val="100000"/>
              <a:buFont typeface="Arial"/>
              <a:buChar char="•"/>
            </a:pPr>
            <a:r>
              <a:rPr lang="tr-TR" sz="2800" dirty="0">
                <a:solidFill>
                  <a:schemeClr val="dk1"/>
                </a:solidFill>
                <a:sym typeface="Arial"/>
              </a:rPr>
              <a:t>Kardeşler arasında ayrım yapma, değer vermeme, </a:t>
            </a:r>
            <a:endParaRPr sz="2800" dirty="0"/>
          </a:p>
          <a:p>
            <a:pPr marL="342900" marR="0" lvl="0" indent="-154940" algn="l" rtl="0">
              <a:spcBef>
                <a:spcPts val="592"/>
              </a:spcBef>
              <a:spcAft>
                <a:spcPts val="0"/>
              </a:spcAft>
              <a:buClr>
                <a:schemeClr val="dk1"/>
              </a:buClr>
              <a:buSzPct val="100000"/>
              <a:buFont typeface="Arial"/>
              <a:buNone/>
            </a:pPr>
            <a:endParaRPr sz="2800" dirty="0">
              <a:solidFill>
                <a:schemeClr val="dk1"/>
              </a:solidFill>
              <a:latin typeface="Calibri"/>
              <a:ea typeface="Calibri"/>
              <a:cs typeface="Calibri"/>
              <a:sym typeface="Calibri"/>
            </a:endParaRPr>
          </a:p>
        </p:txBody>
      </p:sp>
      <p:pic>
        <p:nvPicPr>
          <p:cNvPr id="2" name="Resim 1"/>
          <p:cNvPicPr>
            <a:picLocks noChangeAspect="1"/>
          </p:cNvPicPr>
          <p:nvPr/>
        </p:nvPicPr>
        <p:blipFill>
          <a:blip r:embed="rId4"/>
          <a:stretch>
            <a:fillRect/>
          </a:stretch>
        </p:blipFill>
        <p:spPr>
          <a:xfrm>
            <a:off x="9144678" y="1690688"/>
            <a:ext cx="2531969" cy="25773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80" name="Google Shape;180;p13"/>
          <p:cNvPicPr preferRelativeResize="0">
            <a:picLocks noGrp="1"/>
          </p:cNvPicPr>
          <p:nvPr>
            <p:ph type="body" idx="1"/>
          </p:nvPr>
        </p:nvPicPr>
        <p:blipFill rotWithShape="1">
          <a:blip r:embed="rId3">
            <a:alphaModFix/>
          </a:blip>
          <a:srcRect/>
          <a:stretch/>
        </p:blipFill>
        <p:spPr>
          <a:xfrm>
            <a:off x="216569" y="247018"/>
            <a:ext cx="11758862" cy="6641432"/>
          </a:xfrm>
          <a:prstGeom prst="rect">
            <a:avLst/>
          </a:prstGeom>
          <a:noFill/>
          <a:ln>
            <a:noFill/>
          </a:ln>
        </p:spPr>
      </p:pic>
      <p:sp>
        <p:nvSpPr>
          <p:cNvPr id="181" name="Google Shape;181;p13"/>
          <p:cNvSpPr txBox="1"/>
          <p:nvPr/>
        </p:nvSpPr>
        <p:spPr>
          <a:xfrm>
            <a:off x="580226" y="1197239"/>
            <a:ext cx="8618366" cy="433960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tr-TR" sz="2300" dirty="0">
                <a:solidFill>
                  <a:schemeClr val="dk1"/>
                </a:solidFill>
                <a:sym typeface="Arial"/>
              </a:rPr>
              <a:t>Depresyon- aşırı üzüntü değersizlik duygusu intihara yatkınlık</a:t>
            </a:r>
            <a:endParaRPr sz="2300" dirty="0"/>
          </a:p>
          <a:p>
            <a:pPr marL="285750" marR="0" lvl="0" indent="-285750" algn="l" rtl="0">
              <a:lnSpc>
                <a:spcPct val="150000"/>
              </a:lnSpc>
              <a:spcBef>
                <a:spcPts val="0"/>
              </a:spcBef>
              <a:spcAft>
                <a:spcPts val="0"/>
              </a:spcAft>
              <a:buClr>
                <a:schemeClr val="dk1"/>
              </a:buClr>
              <a:buSzPts val="1800"/>
              <a:buFont typeface="Noto Sans Symbols"/>
              <a:buChar char="⮚"/>
            </a:pPr>
            <a:r>
              <a:rPr lang="tr-TR" sz="2300" dirty="0">
                <a:solidFill>
                  <a:schemeClr val="dk1"/>
                </a:solidFill>
                <a:sym typeface="Arial"/>
              </a:rPr>
              <a:t>Travma sonrası stres bozukluğu – kaygı panik aşırı tetikte olma durumu</a:t>
            </a:r>
            <a:endParaRPr sz="2300" dirty="0"/>
          </a:p>
          <a:p>
            <a:pPr marL="285750" marR="0" lvl="0" indent="-285750" algn="l" rtl="0">
              <a:lnSpc>
                <a:spcPct val="150000"/>
              </a:lnSpc>
              <a:spcBef>
                <a:spcPts val="0"/>
              </a:spcBef>
              <a:spcAft>
                <a:spcPts val="0"/>
              </a:spcAft>
              <a:buClr>
                <a:schemeClr val="dk1"/>
              </a:buClr>
              <a:buSzPts val="1800"/>
              <a:buFont typeface="Noto Sans Symbols"/>
              <a:buChar char="⮚"/>
            </a:pPr>
            <a:r>
              <a:rPr lang="tr-TR" sz="2300" dirty="0">
                <a:solidFill>
                  <a:schemeClr val="dk1"/>
                </a:solidFill>
                <a:sym typeface="Arial"/>
              </a:rPr>
              <a:t>Unutkanlık aşırı hayal kurma trans benzeri durumlar</a:t>
            </a:r>
            <a:endParaRPr sz="2300" dirty="0"/>
          </a:p>
          <a:p>
            <a:pPr marL="285750" marR="0" lvl="0" indent="-285750" algn="l" rtl="0">
              <a:lnSpc>
                <a:spcPct val="150000"/>
              </a:lnSpc>
              <a:spcBef>
                <a:spcPts val="0"/>
              </a:spcBef>
              <a:spcAft>
                <a:spcPts val="0"/>
              </a:spcAft>
              <a:buClr>
                <a:schemeClr val="dk1"/>
              </a:buClr>
              <a:buSzPts val="1800"/>
              <a:buFont typeface="Noto Sans Symbols"/>
              <a:buChar char="⮚"/>
            </a:pPr>
            <a:r>
              <a:rPr lang="tr-TR" sz="2300" dirty="0">
                <a:solidFill>
                  <a:schemeClr val="dk1"/>
                </a:solidFill>
                <a:sym typeface="Arial"/>
              </a:rPr>
              <a:t>Uyku/yeme bozuklukları</a:t>
            </a:r>
            <a:endParaRPr sz="2300" dirty="0"/>
          </a:p>
          <a:p>
            <a:pPr marL="285750" marR="0" lvl="0" indent="-285750" algn="l" rtl="0">
              <a:lnSpc>
                <a:spcPct val="150000"/>
              </a:lnSpc>
              <a:spcBef>
                <a:spcPts val="0"/>
              </a:spcBef>
              <a:spcAft>
                <a:spcPts val="0"/>
              </a:spcAft>
              <a:buClr>
                <a:schemeClr val="dk1"/>
              </a:buClr>
              <a:buSzPts val="1800"/>
              <a:buFont typeface="Noto Sans Symbols"/>
              <a:buChar char="⮚"/>
            </a:pPr>
            <a:r>
              <a:rPr lang="tr-TR" sz="2300" dirty="0">
                <a:solidFill>
                  <a:schemeClr val="dk1"/>
                </a:solidFill>
                <a:sym typeface="Arial"/>
              </a:rPr>
              <a:t>Suç işlemeye yatkınlık</a:t>
            </a:r>
            <a:endParaRPr sz="2300" dirty="0"/>
          </a:p>
          <a:p>
            <a:pPr marL="285750" marR="0" lvl="0" indent="-285750" algn="l" rtl="0">
              <a:lnSpc>
                <a:spcPct val="150000"/>
              </a:lnSpc>
              <a:spcBef>
                <a:spcPts val="0"/>
              </a:spcBef>
              <a:spcAft>
                <a:spcPts val="0"/>
              </a:spcAft>
              <a:buClr>
                <a:schemeClr val="dk1"/>
              </a:buClr>
              <a:buSzPts val="1800"/>
              <a:buFont typeface="Noto Sans Symbols"/>
              <a:buChar char="⮚"/>
            </a:pPr>
            <a:r>
              <a:rPr lang="tr-TR" sz="2300" dirty="0">
                <a:solidFill>
                  <a:schemeClr val="dk1"/>
                </a:solidFill>
                <a:sym typeface="Arial"/>
              </a:rPr>
              <a:t>Alkol uyuşturucu ve sigara bağımlılığı- madde kullanımı</a:t>
            </a:r>
            <a:endParaRPr sz="2300" dirty="0"/>
          </a:p>
          <a:p>
            <a:pPr marL="285750" marR="0" lvl="0" indent="-285750" algn="l" rtl="0">
              <a:lnSpc>
                <a:spcPct val="150000"/>
              </a:lnSpc>
              <a:spcBef>
                <a:spcPts val="0"/>
              </a:spcBef>
              <a:spcAft>
                <a:spcPts val="0"/>
              </a:spcAft>
              <a:buClr>
                <a:schemeClr val="dk1"/>
              </a:buClr>
              <a:buSzPts val="1800"/>
              <a:buFont typeface="Noto Sans Symbols"/>
              <a:buChar char="⮚"/>
            </a:pPr>
            <a:r>
              <a:rPr lang="tr-TR" sz="2300" dirty="0">
                <a:solidFill>
                  <a:schemeClr val="dk1"/>
                </a:solidFill>
                <a:sym typeface="Arial"/>
              </a:rPr>
              <a:t>Kendine zarar verme- kesme/yakma</a:t>
            </a:r>
            <a:endParaRPr sz="2300" dirty="0"/>
          </a:p>
        </p:txBody>
      </p:sp>
      <p:sp>
        <p:nvSpPr>
          <p:cNvPr id="182" name="Google Shape;182;p13"/>
          <p:cNvSpPr txBox="1"/>
          <p:nvPr/>
        </p:nvSpPr>
        <p:spPr>
          <a:xfrm>
            <a:off x="1238305" y="125025"/>
            <a:ext cx="9222377"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800" dirty="0">
                <a:solidFill>
                  <a:srgbClr val="FF0000"/>
                </a:solidFill>
                <a:latin typeface="Arial"/>
                <a:ea typeface="Arial"/>
                <a:cs typeface="Arial"/>
                <a:sym typeface="Arial"/>
              </a:rPr>
              <a:t>İhmal ve İstismar Sonucu Yaşan Kaygı ve</a:t>
            </a:r>
            <a:endParaRPr dirty="0"/>
          </a:p>
          <a:p>
            <a:pPr marL="0" marR="0" lvl="0" indent="0" algn="ctr" rtl="0">
              <a:spcBef>
                <a:spcPts val="0"/>
              </a:spcBef>
              <a:spcAft>
                <a:spcPts val="0"/>
              </a:spcAft>
              <a:buNone/>
            </a:pPr>
            <a:r>
              <a:rPr lang="tr-TR" sz="2800" dirty="0">
                <a:solidFill>
                  <a:srgbClr val="FF0000"/>
                </a:solidFill>
                <a:latin typeface="Arial"/>
                <a:ea typeface="Arial"/>
                <a:cs typeface="Arial"/>
                <a:sym typeface="Arial"/>
              </a:rPr>
              <a:t> Stres Bozukluğu Tepkileri</a:t>
            </a:r>
            <a:endParaRPr dirty="0"/>
          </a:p>
        </p:txBody>
      </p:sp>
      <p:pic>
        <p:nvPicPr>
          <p:cNvPr id="2" name="Resim 1"/>
          <p:cNvPicPr>
            <a:picLocks noChangeAspect="1"/>
          </p:cNvPicPr>
          <p:nvPr/>
        </p:nvPicPr>
        <p:blipFill>
          <a:blip r:embed="rId4"/>
          <a:stretch>
            <a:fillRect/>
          </a:stretch>
        </p:blipFill>
        <p:spPr>
          <a:xfrm>
            <a:off x="8804064" y="2328595"/>
            <a:ext cx="3039858" cy="24782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88" name="Google Shape;188;p14"/>
          <p:cNvPicPr preferRelativeResize="0">
            <a:picLocks noGrp="1"/>
          </p:cNvPicPr>
          <p:nvPr>
            <p:ph type="body" idx="1"/>
          </p:nvPr>
        </p:nvPicPr>
        <p:blipFill rotWithShape="1">
          <a:blip r:embed="rId3">
            <a:alphaModFix/>
          </a:blip>
          <a:srcRect/>
          <a:stretch/>
        </p:blipFill>
        <p:spPr>
          <a:xfrm>
            <a:off x="240633" y="0"/>
            <a:ext cx="11758862" cy="6641432"/>
          </a:xfrm>
          <a:prstGeom prst="rect">
            <a:avLst/>
          </a:prstGeom>
          <a:noFill/>
          <a:ln>
            <a:noFill/>
          </a:ln>
        </p:spPr>
      </p:pic>
      <p:sp>
        <p:nvSpPr>
          <p:cNvPr id="189" name="Google Shape;189;p14"/>
          <p:cNvSpPr txBox="1"/>
          <p:nvPr/>
        </p:nvSpPr>
        <p:spPr>
          <a:xfrm>
            <a:off x="192505" y="910261"/>
            <a:ext cx="9378115"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tr-TR" sz="1800" b="1" dirty="0">
                <a:solidFill>
                  <a:srgbClr val="FF0000"/>
                </a:solidFill>
                <a:latin typeface="Arial"/>
                <a:ea typeface="Arial"/>
                <a:cs typeface="Arial"/>
                <a:sym typeface="Arial"/>
              </a:rPr>
              <a:t>Yanlış</a:t>
            </a:r>
            <a:r>
              <a:rPr lang="tr-TR" sz="1800" b="1" dirty="0">
                <a:solidFill>
                  <a:schemeClr val="dk1"/>
                </a:solidFill>
                <a:latin typeface="Arial"/>
                <a:ea typeface="Arial"/>
                <a:cs typeface="Arial"/>
                <a:sym typeface="Arial"/>
              </a:rPr>
              <a:t>-</a:t>
            </a:r>
            <a:r>
              <a:rPr lang="tr-TR" sz="1800" dirty="0">
                <a:solidFill>
                  <a:schemeClr val="dk1"/>
                </a:solidFill>
                <a:latin typeface="Arial"/>
                <a:ea typeface="Arial"/>
                <a:cs typeface="Arial"/>
                <a:sym typeface="Arial"/>
              </a:rPr>
              <a:t> İstismar failleri çocuğun tanımadığı ve tehlikeli olduğu her halinden belli olan kişilerdir.</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tr-TR" sz="1800" b="1" dirty="0">
                <a:solidFill>
                  <a:srgbClr val="548135"/>
                </a:solidFill>
                <a:latin typeface="Arial"/>
                <a:ea typeface="Arial"/>
                <a:cs typeface="Arial"/>
                <a:sym typeface="Arial"/>
              </a:rPr>
              <a:t>Doğru-</a:t>
            </a:r>
            <a:r>
              <a:rPr lang="tr-TR" sz="1800" dirty="0">
                <a:solidFill>
                  <a:schemeClr val="dk1"/>
                </a:solidFill>
                <a:latin typeface="Arial"/>
                <a:ea typeface="Arial"/>
                <a:cs typeface="Arial"/>
                <a:sym typeface="Arial"/>
              </a:rPr>
              <a:t> İstismar faillerini tespit etmek her zaman kolay değildir. Çocuğun en yakınındaki kişiler olabileceği gibi iyi giyimli, eğitimli, çevresi tarafından sevilen ve saygı duyulan kişilerin de istismar faili olması karşılaşılabilen bir durumdur.</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tr-TR" sz="1800" b="1" dirty="0">
                <a:solidFill>
                  <a:srgbClr val="FF0000"/>
                </a:solidFill>
                <a:latin typeface="Arial"/>
                <a:ea typeface="Arial"/>
                <a:cs typeface="Arial"/>
                <a:sym typeface="Arial"/>
              </a:rPr>
              <a:t>Yanlış</a:t>
            </a:r>
            <a:r>
              <a:rPr lang="tr-TR" sz="1800" b="1" dirty="0">
                <a:solidFill>
                  <a:schemeClr val="dk1"/>
                </a:solidFill>
                <a:latin typeface="Arial"/>
                <a:ea typeface="Arial"/>
                <a:cs typeface="Arial"/>
                <a:sym typeface="Arial"/>
              </a:rPr>
              <a:t>-</a:t>
            </a:r>
            <a:r>
              <a:rPr lang="tr-TR" sz="1800" dirty="0">
                <a:solidFill>
                  <a:schemeClr val="dk1"/>
                </a:solidFill>
                <a:latin typeface="Arial"/>
                <a:ea typeface="Arial"/>
                <a:cs typeface="Arial"/>
                <a:sym typeface="Arial"/>
              </a:rPr>
              <a:t> Çocuğu yanlışından döndürmek veya hizaya sokmak için bir tokat atmak ya da hakaret etmek normaldir.</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tr-TR" sz="1800" b="1" dirty="0">
                <a:solidFill>
                  <a:srgbClr val="548135"/>
                </a:solidFill>
                <a:latin typeface="Arial"/>
                <a:ea typeface="Arial"/>
                <a:cs typeface="Arial"/>
                <a:sym typeface="Arial"/>
              </a:rPr>
              <a:t>Doğru-</a:t>
            </a:r>
            <a:r>
              <a:rPr lang="tr-TR" sz="1800" dirty="0">
                <a:solidFill>
                  <a:schemeClr val="dk1"/>
                </a:solidFill>
                <a:latin typeface="Arial"/>
                <a:ea typeface="Arial"/>
                <a:cs typeface="Arial"/>
                <a:sym typeface="Arial"/>
              </a:rPr>
              <a:t> Niyet ne olursa olsun fiziksel veya duygusal bütünlüğe karşı yapılan her eylem istismardır ve suçtur. İstismar birey üzerinde yıkıcı etkilere sebep olur.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90" name="Google Shape;190;p14"/>
          <p:cNvSpPr txBox="1"/>
          <p:nvPr/>
        </p:nvSpPr>
        <p:spPr>
          <a:xfrm>
            <a:off x="2146663" y="263930"/>
            <a:ext cx="789867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600">
                <a:solidFill>
                  <a:srgbClr val="FF0000"/>
                </a:solidFill>
                <a:latin typeface="Arial"/>
                <a:ea typeface="Arial"/>
                <a:cs typeface="Arial"/>
                <a:sym typeface="Arial"/>
              </a:rPr>
              <a:t>Doğru Bilinen Yanlışlar</a:t>
            </a:r>
            <a:endParaRPr/>
          </a:p>
        </p:txBody>
      </p:sp>
      <p:pic>
        <p:nvPicPr>
          <p:cNvPr id="4" name="Resim 3"/>
          <p:cNvPicPr>
            <a:picLocks noChangeAspect="1"/>
          </p:cNvPicPr>
          <p:nvPr/>
        </p:nvPicPr>
        <p:blipFill>
          <a:blip r:embed="rId4"/>
          <a:stretch>
            <a:fillRect/>
          </a:stretch>
        </p:blipFill>
        <p:spPr>
          <a:xfrm>
            <a:off x="9570620" y="1839210"/>
            <a:ext cx="2428875" cy="18859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96" name="Google Shape;196;p15"/>
          <p:cNvPicPr preferRelativeResize="0">
            <a:picLocks noGrp="1"/>
          </p:cNvPicPr>
          <p:nvPr>
            <p:ph type="body" idx="1"/>
          </p:nvPr>
        </p:nvPicPr>
        <p:blipFill rotWithShape="1">
          <a:blip r:embed="rId3">
            <a:alphaModFix/>
          </a:blip>
          <a:srcRect/>
          <a:stretch/>
        </p:blipFill>
        <p:spPr>
          <a:xfrm>
            <a:off x="240633" y="0"/>
            <a:ext cx="11758862" cy="6641432"/>
          </a:xfrm>
          <a:prstGeom prst="rect">
            <a:avLst/>
          </a:prstGeom>
          <a:noFill/>
          <a:ln>
            <a:noFill/>
          </a:ln>
        </p:spPr>
      </p:pic>
      <p:sp>
        <p:nvSpPr>
          <p:cNvPr id="197" name="Google Shape;197;p15"/>
          <p:cNvSpPr txBox="1"/>
          <p:nvPr/>
        </p:nvSpPr>
        <p:spPr>
          <a:xfrm>
            <a:off x="711831" y="1791883"/>
            <a:ext cx="6685256"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dirty="0">
                <a:solidFill>
                  <a:srgbClr val="FF0000"/>
                </a:solidFill>
                <a:latin typeface="Arial"/>
                <a:ea typeface="Arial"/>
                <a:cs typeface="Arial"/>
                <a:sym typeface="Arial"/>
              </a:rPr>
              <a:t>Yanlış</a:t>
            </a:r>
            <a:r>
              <a:rPr lang="tr-TR" sz="1800" b="1" dirty="0">
                <a:solidFill>
                  <a:schemeClr val="dk1"/>
                </a:solidFill>
                <a:latin typeface="Arial"/>
                <a:ea typeface="Arial"/>
                <a:cs typeface="Arial"/>
                <a:sym typeface="Arial"/>
              </a:rPr>
              <a:t>-</a:t>
            </a:r>
            <a:r>
              <a:rPr lang="tr-TR" sz="1800" dirty="0">
                <a:solidFill>
                  <a:schemeClr val="dk1"/>
                </a:solidFill>
                <a:latin typeface="Arial"/>
                <a:ea typeface="Arial"/>
                <a:cs typeface="Arial"/>
                <a:sym typeface="Arial"/>
              </a:rPr>
              <a:t> İstismara uğramış olsaydı durumu hemen açıklardı, üstünden bu kadar zaman geçmiş kesin yalan söylüyor.</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tr-TR" sz="1800" b="1" dirty="0">
                <a:solidFill>
                  <a:srgbClr val="548135"/>
                </a:solidFill>
                <a:latin typeface="Arial"/>
                <a:ea typeface="Arial"/>
                <a:cs typeface="Arial"/>
                <a:sym typeface="Arial"/>
              </a:rPr>
              <a:t>Doğru-</a:t>
            </a:r>
            <a:r>
              <a:rPr lang="tr-TR" sz="1800" dirty="0">
                <a:solidFill>
                  <a:schemeClr val="dk1"/>
                </a:solidFill>
                <a:latin typeface="Arial"/>
                <a:ea typeface="Arial"/>
                <a:cs typeface="Arial"/>
                <a:sym typeface="Arial"/>
              </a:rPr>
              <a:t> İstismara uğrayan çocuk/ergen/yetişkin</a:t>
            </a:r>
            <a:endParaRPr dirty="0"/>
          </a:p>
          <a:p>
            <a:pPr marL="0" marR="0" lvl="0" indent="0" algn="l" rtl="0">
              <a:spcBef>
                <a:spcPts val="0"/>
              </a:spcBef>
              <a:spcAft>
                <a:spcPts val="0"/>
              </a:spcAft>
              <a:buNone/>
            </a:pPr>
            <a:r>
              <a:rPr lang="tr-TR" sz="1800" dirty="0">
                <a:solidFill>
                  <a:schemeClr val="dk1"/>
                </a:solidFill>
                <a:latin typeface="Arial"/>
                <a:ea typeface="Arial"/>
                <a:cs typeface="Arial"/>
                <a:sym typeface="Arial"/>
              </a:rPr>
              <a:t>Korku utanç suçluluk gibi duygular nedeniyle yaşadıklarını anlatmakta zorlanabilir. Aradan zaman geçmesi yalan söylediği anlamına veya olayın yaşanmadığı anlamı gelmez.</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98" name="Google Shape;198;p15"/>
          <p:cNvSpPr txBox="1"/>
          <p:nvPr/>
        </p:nvSpPr>
        <p:spPr>
          <a:xfrm>
            <a:off x="1895108" y="704740"/>
            <a:ext cx="789867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600">
                <a:solidFill>
                  <a:srgbClr val="FF0000"/>
                </a:solidFill>
                <a:latin typeface="Arial"/>
                <a:ea typeface="Arial"/>
                <a:cs typeface="Arial"/>
                <a:sym typeface="Arial"/>
              </a:rPr>
              <a:t>Doğru Bilinen Yanlışlar</a:t>
            </a:r>
            <a:endParaRPr/>
          </a:p>
        </p:txBody>
      </p:sp>
      <p:pic>
        <p:nvPicPr>
          <p:cNvPr id="2" name="Resim 1"/>
          <p:cNvPicPr>
            <a:picLocks noChangeAspect="1"/>
          </p:cNvPicPr>
          <p:nvPr/>
        </p:nvPicPr>
        <p:blipFill>
          <a:blip r:embed="rId4"/>
          <a:stretch>
            <a:fillRect/>
          </a:stretch>
        </p:blipFill>
        <p:spPr>
          <a:xfrm>
            <a:off x="8348114" y="1928361"/>
            <a:ext cx="3000375" cy="17624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04" name="Google Shape;204;p16"/>
          <p:cNvPicPr preferRelativeResize="0">
            <a:picLocks noGrp="1"/>
          </p:cNvPicPr>
          <p:nvPr>
            <p:ph type="body" idx="1"/>
          </p:nvPr>
        </p:nvPicPr>
        <p:blipFill rotWithShape="1">
          <a:blip r:embed="rId3">
            <a:alphaModFix/>
          </a:blip>
          <a:srcRect/>
          <a:stretch/>
        </p:blipFill>
        <p:spPr>
          <a:xfrm>
            <a:off x="240633" y="0"/>
            <a:ext cx="11758862" cy="6641432"/>
          </a:xfrm>
          <a:prstGeom prst="rect">
            <a:avLst/>
          </a:prstGeom>
          <a:noFill/>
          <a:ln>
            <a:noFill/>
          </a:ln>
        </p:spPr>
      </p:pic>
      <p:sp>
        <p:nvSpPr>
          <p:cNvPr id="205" name="Google Shape;205;p16"/>
          <p:cNvSpPr txBox="1"/>
          <p:nvPr/>
        </p:nvSpPr>
        <p:spPr>
          <a:xfrm>
            <a:off x="461554" y="730250"/>
            <a:ext cx="10892246" cy="461985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Calibri"/>
                <a:ea typeface="Calibri"/>
                <a:cs typeface="Calibri"/>
                <a:sym typeface="Calibri"/>
              </a:rPr>
              <a:t>Hemen her zaman istismar büyük bir gizlilikle yapılır. Ailedeki hiçbir yetişkin muhtemelen yanlış bir şeylerin yaşandığından hiç şüphe etmeyecektir.</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Calibri"/>
                <a:ea typeface="Calibri"/>
                <a:cs typeface="Calibri"/>
                <a:sym typeface="Calibri"/>
              </a:rPr>
              <a:t>Çocuğun da duyguları çok karmaşık olacağından kime neyi söyleyeceğini bilemeyebilir.</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Calibri"/>
                <a:ea typeface="Calibri"/>
                <a:cs typeface="Calibri"/>
                <a:sym typeface="Calibri"/>
              </a:rPr>
              <a:t>Aileden birine zarar vermekle çocuğu tehdit edebilir.</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Calibri"/>
                <a:ea typeface="Calibri"/>
                <a:cs typeface="Calibri"/>
                <a:sym typeface="Calibri"/>
              </a:rPr>
              <a:t>Bir şekilde istismarın gerçekleşmesi ya da sürmesinde çocuğun sorumlu olduğuna onu inandırmaya çalışır.</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i="1" dirty="0">
                <a:solidFill>
                  <a:schemeClr val="dk1"/>
                </a:solidFill>
                <a:latin typeface="Calibri"/>
                <a:ea typeface="Calibri"/>
                <a:cs typeface="Calibri"/>
                <a:sym typeface="Calibri"/>
              </a:rPr>
              <a:t>Eğer birine söylersen beni evden uzaklaştırırlar ve ailemiz bölünür.</a:t>
            </a:r>
            <a:endParaRPr sz="1800" dirty="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800"/>
              <a:buFont typeface="Noto Sans Symbols"/>
              <a:buChar char="⮚"/>
            </a:pPr>
            <a:r>
              <a:rPr lang="tr-TR" sz="1800" i="1" dirty="0">
                <a:solidFill>
                  <a:schemeClr val="dk1"/>
                </a:solidFill>
                <a:latin typeface="Calibri"/>
                <a:ea typeface="Calibri"/>
                <a:cs typeface="Calibri"/>
                <a:sym typeface="Calibri"/>
              </a:rPr>
              <a:t>Birine söylemenin yararı olmaz, ne de olsa sana inanmayacaklar.</a:t>
            </a:r>
            <a:endParaRPr sz="1800" dirty="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800"/>
              <a:buFont typeface="Noto Sans Symbols"/>
              <a:buChar char="⮚"/>
            </a:pPr>
            <a:r>
              <a:rPr lang="tr-TR" sz="1800" i="1" dirty="0">
                <a:solidFill>
                  <a:schemeClr val="dk1"/>
                </a:solidFill>
                <a:latin typeface="Calibri"/>
                <a:ea typeface="Calibri"/>
                <a:cs typeface="Calibri"/>
                <a:sym typeface="Calibri"/>
              </a:rPr>
              <a:t>Bir kelime edersen seni öldürürüm.</a:t>
            </a:r>
            <a:endParaRPr sz="1800" dirty="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1800"/>
              <a:buFont typeface="Noto Sans Symbols"/>
              <a:buChar char="⮚"/>
            </a:pPr>
            <a:r>
              <a:rPr lang="tr-TR" sz="1800" i="1" dirty="0">
                <a:solidFill>
                  <a:schemeClr val="dk1"/>
                </a:solidFill>
                <a:latin typeface="Calibri"/>
                <a:ea typeface="Calibri"/>
                <a:cs typeface="Calibri"/>
                <a:sym typeface="Calibri"/>
              </a:rPr>
              <a:t>Küçük çocuklar-babayı/dayıyı ağabeyi böyle severler.</a:t>
            </a:r>
            <a:endParaRPr sz="1800" dirty="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tr-TR" sz="1800" i="1" dirty="0">
                <a:solidFill>
                  <a:schemeClr val="dk1"/>
                </a:solidFill>
                <a:latin typeface="Calibri"/>
                <a:ea typeface="Calibri"/>
                <a:cs typeface="Calibri"/>
                <a:sym typeface="Calibri"/>
              </a:rPr>
              <a:t>      </a:t>
            </a:r>
            <a:r>
              <a:rPr lang="tr-TR" sz="1800" i="1" dirty="0">
                <a:solidFill>
                  <a:srgbClr val="FF0000"/>
                </a:solidFill>
                <a:latin typeface="Calibri"/>
                <a:ea typeface="Calibri"/>
                <a:cs typeface="Calibri"/>
                <a:sym typeface="Calibri"/>
              </a:rPr>
              <a:t>İstismarcının buradaki amacı yaşanılanların her ailede yaşanılan normal yaşantılar olduğuna çocuğu inandırmak ve başkalarına söylemesini engellemektir.</a:t>
            </a:r>
            <a:endParaRPr sz="1800" dirty="0">
              <a:solidFill>
                <a:srgbClr val="FF0000"/>
              </a:solidFill>
              <a:latin typeface="Calibri"/>
              <a:ea typeface="Calibri"/>
              <a:cs typeface="Calibri"/>
              <a:sym typeface="Calibri"/>
            </a:endParaRPr>
          </a:p>
        </p:txBody>
      </p:sp>
      <p:sp>
        <p:nvSpPr>
          <p:cNvPr id="206" name="Google Shape;206;p16"/>
          <p:cNvSpPr txBox="1"/>
          <p:nvPr/>
        </p:nvSpPr>
        <p:spPr>
          <a:xfrm>
            <a:off x="627019" y="103515"/>
            <a:ext cx="1072678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600">
                <a:solidFill>
                  <a:srgbClr val="FF0000"/>
                </a:solidFill>
                <a:latin typeface="Arial"/>
                <a:ea typeface="Arial"/>
                <a:cs typeface="Arial"/>
                <a:sym typeface="Arial"/>
              </a:rPr>
              <a:t>Çocuğun Cinsel İstismarı Konusundaki Gerçekler</a:t>
            </a:r>
            <a:endParaRPr/>
          </a:p>
        </p:txBody>
      </p:sp>
      <p:pic>
        <p:nvPicPr>
          <p:cNvPr id="2" name="Resim 1"/>
          <p:cNvPicPr>
            <a:picLocks noChangeAspect="1"/>
          </p:cNvPicPr>
          <p:nvPr/>
        </p:nvPicPr>
        <p:blipFill>
          <a:blip r:embed="rId4"/>
          <a:stretch>
            <a:fillRect/>
          </a:stretch>
        </p:blipFill>
        <p:spPr>
          <a:xfrm>
            <a:off x="8512989" y="2885562"/>
            <a:ext cx="1754677" cy="175467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12" name="Google Shape;212;p17"/>
          <p:cNvPicPr preferRelativeResize="0">
            <a:picLocks noGrp="1"/>
          </p:cNvPicPr>
          <p:nvPr>
            <p:ph type="body" idx="1"/>
          </p:nvPr>
        </p:nvPicPr>
        <p:blipFill rotWithShape="1">
          <a:blip r:embed="rId3">
            <a:alphaModFix/>
          </a:blip>
          <a:srcRect/>
          <a:stretch/>
        </p:blipFill>
        <p:spPr>
          <a:xfrm>
            <a:off x="240633" y="0"/>
            <a:ext cx="11758862" cy="6641432"/>
          </a:xfrm>
          <a:prstGeom prst="rect">
            <a:avLst/>
          </a:prstGeom>
          <a:noFill/>
          <a:ln>
            <a:noFill/>
          </a:ln>
        </p:spPr>
      </p:pic>
      <p:sp>
        <p:nvSpPr>
          <p:cNvPr id="213" name="Google Shape;213;p17"/>
          <p:cNvSpPr txBox="1"/>
          <p:nvPr/>
        </p:nvSpPr>
        <p:spPr>
          <a:xfrm>
            <a:off x="969019" y="1465299"/>
            <a:ext cx="7165047" cy="341627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0000"/>
              </a:buClr>
              <a:buSzPts val="1800"/>
              <a:buFont typeface="Noto Sans Symbols"/>
              <a:buChar char="⮚"/>
            </a:pPr>
            <a:r>
              <a:rPr lang="tr-TR" sz="1800" i="1" dirty="0">
                <a:solidFill>
                  <a:srgbClr val="FF0000"/>
                </a:solidFill>
                <a:latin typeface="Arial"/>
                <a:ea typeface="Arial"/>
                <a:cs typeface="Arial"/>
                <a:sym typeface="Arial"/>
              </a:rPr>
              <a:t>Mahremiyet eğitimi </a:t>
            </a:r>
            <a:r>
              <a:rPr lang="tr-TR" sz="1800" i="1" dirty="0">
                <a:solidFill>
                  <a:schemeClr val="dk1"/>
                </a:solidFill>
                <a:latin typeface="Arial"/>
                <a:ea typeface="Arial"/>
                <a:cs typeface="Arial"/>
                <a:sym typeface="Arial"/>
              </a:rPr>
              <a:t>çocuğun kendine ve diğerlerine yönelik özel alan farkındalığı kazanmasını sağlayan bir eğitim sürecidir.</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tr-TR" sz="1800" i="1" dirty="0">
                <a:solidFill>
                  <a:schemeClr val="dk1"/>
                </a:solidFill>
                <a:latin typeface="Arial"/>
                <a:ea typeface="Arial"/>
                <a:cs typeface="Arial"/>
                <a:sym typeface="Arial"/>
              </a:rPr>
              <a:t>Mahremiyet eğitimi yalnızca çocuğun vücuduna ait özel bölgeleri kapsamamaktadır. Çocuğun eşyaları, fotoğrafları, duygu ve düşünceleri gibi ona ait olan ve başkalarıyla paylaşmak istemedikleri de çocuğun mahremidir.</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14" name="Google Shape;214;p17"/>
          <p:cNvSpPr txBox="1"/>
          <p:nvPr/>
        </p:nvSpPr>
        <p:spPr>
          <a:xfrm>
            <a:off x="650966" y="285988"/>
            <a:ext cx="1070283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600">
                <a:solidFill>
                  <a:srgbClr val="FF0000"/>
                </a:solidFill>
                <a:latin typeface="Arial"/>
                <a:ea typeface="Arial"/>
                <a:cs typeface="Arial"/>
                <a:sym typeface="Arial"/>
              </a:rPr>
              <a:t>Çocuklarımızı Nasıl Güvende Tutabiliriz?</a:t>
            </a:r>
            <a:endParaRPr/>
          </a:p>
        </p:txBody>
      </p:sp>
      <p:pic>
        <p:nvPicPr>
          <p:cNvPr id="2" name="Resim 1"/>
          <p:cNvPicPr>
            <a:picLocks noChangeAspect="1"/>
          </p:cNvPicPr>
          <p:nvPr/>
        </p:nvPicPr>
        <p:blipFill>
          <a:blip r:embed="rId4"/>
          <a:stretch>
            <a:fillRect/>
          </a:stretch>
        </p:blipFill>
        <p:spPr>
          <a:xfrm>
            <a:off x="8291257" y="1465299"/>
            <a:ext cx="3660110" cy="243563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20" name="Google Shape;220;p18"/>
          <p:cNvPicPr preferRelativeResize="0">
            <a:picLocks noGrp="1"/>
          </p:cNvPicPr>
          <p:nvPr>
            <p:ph type="body" idx="1"/>
          </p:nvPr>
        </p:nvPicPr>
        <p:blipFill rotWithShape="1">
          <a:blip r:embed="rId3">
            <a:alphaModFix/>
          </a:blip>
          <a:srcRect/>
          <a:stretch/>
        </p:blipFill>
        <p:spPr>
          <a:xfrm>
            <a:off x="310300" y="154974"/>
            <a:ext cx="11758862" cy="6641432"/>
          </a:xfrm>
          <a:prstGeom prst="rect">
            <a:avLst/>
          </a:prstGeom>
          <a:noFill/>
          <a:ln>
            <a:noFill/>
          </a:ln>
        </p:spPr>
      </p:pic>
      <p:sp>
        <p:nvSpPr>
          <p:cNvPr id="221" name="Google Shape;221;p18"/>
          <p:cNvSpPr txBox="1"/>
          <p:nvPr/>
        </p:nvSpPr>
        <p:spPr>
          <a:xfrm>
            <a:off x="650966" y="1063333"/>
            <a:ext cx="11116964" cy="5545942"/>
          </a:xfrm>
          <a:prstGeom prst="rect">
            <a:avLst/>
          </a:prstGeom>
          <a:noFill/>
          <a:ln>
            <a:noFill/>
          </a:ln>
        </p:spPr>
        <p:txBody>
          <a:bodyPr spcFirstLastPara="1" wrap="square" lIns="91425" tIns="45700" rIns="91425" bIns="45700" anchor="t" anchorCtr="0">
            <a:spAutoFit/>
          </a:bodyPr>
          <a:lstStyle/>
          <a:p>
            <a:pPr marL="285750" marR="0" lvl="0" indent="-285750" algn="l" rtl="0">
              <a:lnSpc>
                <a:spcPct val="200000"/>
              </a:lnSpc>
              <a:spcBef>
                <a:spcPts val="0"/>
              </a:spcBef>
              <a:spcAft>
                <a:spcPts val="0"/>
              </a:spcAft>
              <a:buClr>
                <a:schemeClr val="dk1"/>
              </a:buClr>
              <a:buSzPts val="1800"/>
              <a:buFont typeface="Noto Sans Symbols"/>
              <a:buChar char="⮚"/>
            </a:pPr>
            <a:r>
              <a:rPr lang="tr-TR" sz="1800" i="1">
                <a:solidFill>
                  <a:schemeClr val="dk1"/>
                </a:solidFill>
                <a:latin typeface="Arial"/>
                <a:ea typeface="Arial"/>
                <a:cs typeface="Arial"/>
                <a:sym typeface="Arial"/>
              </a:rPr>
              <a:t>Küçük yaşlardan itibaren kişisel mahremiyet algısı oluşturulmalı. </a:t>
            </a:r>
            <a:endParaRPr/>
          </a:p>
          <a:p>
            <a:pPr marL="285750" marR="0" lvl="0" indent="-285750" algn="l" rtl="0">
              <a:lnSpc>
                <a:spcPct val="200000"/>
              </a:lnSpc>
              <a:spcBef>
                <a:spcPts val="0"/>
              </a:spcBef>
              <a:spcAft>
                <a:spcPts val="0"/>
              </a:spcAft>
              <a:buClr>
                <a:schemeClr val="dk1"/>
              </a:buClr>
              <a:buSzPts val="1800"/>
              <a:buFont typeface="Noto Sans Symbols"/>
              <a:buChar char="⮚"/>
            </a:pPr>
            <a:r>
              <a:rPr lang="tr-TR" sz="1800" i="1">
                <a:solidFill>
                  <a:schemeClr val="dk1"/>
                </a:solidFill>
                <a:latin typeface="Arial"/>
                <a:ea typeface="Arial"/>
                <a:cs typeface="Arial"/>
                <a:sym typeface="Arial"/>
              </a:rPr>
              <a:t>Herkesin yanında giyinilmemesi gerektiğini, giyinirken ve tuvalette iken kapıyı kapatmayı öğrenmeli! </a:t>
            </a:r>
            <a:endParaRPr/>
          </a:p>
          <a:p>
            <a:pPr marL="285750" marR="0" lvl="0" indent="-285750" algn="l" rtl="0">
              <a:lnSpc>
                <a:spcPct val="200000"/>
              </a:lnSpc>
              <a:spcBef>
                <a:spcPts val="0"/>
              </a:spcBef>
              <a:spcAft>
                <a:spcPts val="0"/>
              </a:spcAft>
              <a:buClr>
                <a:schemeClr val="dk1"/>
              </a:buClr>
              <a:buSzPts val="1800"/>
              <a:buFont typeface="Noto Sans Symbols"/>
              <a:buChar char="⮚"/>
            </a:pPr>
            <a:r>
              <a:rPr lang="tr-TR" sz="1800" i="1">
                <a:solidFill>
                  <a:schemeClr val="dk1"/>
                </a:solidFill>
                <a:latin typeface="Arial"/>
                <a:ea typeface="Arial"/>
                <a:cs typeface="Arial"/>
                <a:sym typeface="Arial"/>
              </a:rPr>
              <a:t>Anne-baba da mahremiyetini koruyarak çocuğa örnek olmalı. </a:t>
            </a:r>
            <a:endParaRPr/>
          </a:p>
          <a:p>
            <a:pPr marL="285750" marR="0" lvl="0" indent="-285750" algn="l" rtl="0">
              <a:lnSpc>
                <a:spcPct val="200000"/>
              </a:lnSpc>
              <a:spcBef>
                <a:spcPts val="0"/>
              </a:spcBef>
              <a:spcAft>
                <a:spcPts val="0"/>
              </a:spcAft>
              <a:buClr>
                <a:schemeClr val="dk1"/>
              </a:buClr>
              <a:buSzPts val="1800"/>
              <a:buFont typeface="Noto Sans Symbols"/>
              <a:buChar char="⮚"/>
            </a:pPr>
            <a:r>
              <a:rPr lang="tr-TR" sz="1800" i="1">
                <a:solidFill>
                  <a:schemeClr val="dk1"/>
                </a:solidFill>
                <a:latin typeface="Arial"/>
                <a:ea typeface="Arial"/>
                <a:cs typeface="Arial"/>
                <a:sym typeface="Arial"/>
              </a:rPr>
              <a:t>Yalnız başına tuvaletini ve banyosunu yapamayan çocuklar sadece aileden yardım isteyebileceğini bilmeli.</a:t>
            </a:r>
            <a:endParaRPr sz="1800">
              <a:solidFill>
                <a:schemeClr val="dk1"/>
              </a:solidFill>
              <a:latin typeface="Arial"/>
              <a:ea typeface="Arial"/>
              <a:cs typeface="Arial"/>
              <a:sym typeface="Arial"/>
            </a:endParaRPr>
          </a:p>
          <a:p>
            <a:pPr marL="285750" marR="0" lvl="0" indent="-285750" algn="l" rtl="0">
              <a:lnSpc>
                <a:spcPct val="200000"/>
              </a:lnSpc>
              <a:spcBef>
                <a:spcPts val="0"/>
              </a:spcBef>
              <a:spcAft>
                <a:spcPts val="0"/>
              </a:spcAft>
              <a:buClr>
                <a:schemeClr val="dk1"/>
              </a:buClr>
              <a:buSzPts val="1800"/>
              <a:buFont typeface="Noto Sans Symbols"/>
              <a:buChar char="⮚"/>
            </a:pPr>
            <a:r>
              <a:rPr lang="tr-TR" sz="1800" i="1">
                <a:solidFill>
                  <a:schemeClr val="dk1"/>
                </a:solidFill>
                <a:latin typeface="Arial"/>
                <a:ea typeface="Arial"/>
                <a:cs typeface="Arial"/>
                <a:sym typeface="Arial"/>
              </a:rPr>
              <a:t>Küçük yaş çocuğunuz banyo yaparken hep aynı ebeveyn ile banyo yapmalı… Değişik kişilerin(anneanne, babaanne, dede, baba, anne vb.) çocuğun mahremini(vücudunu) görmesi, herkes vücudumu çıplak görebilir algısı geliştirmesine, normalleştirmesine neden olur!</a:t>
            </a:r>
            <a:endParaRPr/>
          </a:p>
          <a:p>
            <a:pPr marL="0" marR="0" lvl="0" indent="0" algn="l" rtl="0">
              <a:lnSpc>
                <a:spcPct val="200000"/>
              </a:lnSpc>
              <a:spcBef>
                <a:spcPts val="0"/>
              </a:spcBef>
              <a:spcAft>
                <a:spcPts val="0"/>
              </a:spcAft>
              <a:buNone/>
            </a:pPr>
            <a:endParaRPr sz="1800">
              <a:solidFill>
                <a:schemeClr val="dk1"/>
              </a:solidFill>
              <a:latin typeface="Arial"/>
              <a:ea typeface="Arial"/>
              <a:cs typeface="Arial"/>
              <a:sym typeface="Arial"/>
            </a:endParaRPr>
          </a:p>
          <a:p>
            <a:pPr marL="0" marR="0" lvl="0" indent="0" algn="l" rtl="0">
              <a:lnSpc>
                <a:spcPct val="200000"/>
              </a:lnSpc>
              <a:spcBef>
                <a:spcPts val="0"/>
              </a:spcBef>
              <a:spcAft>
                <a:spcPts val="0"/>
              </a:spcAft>
              <a:buNone/>
            </a:pPr>
            <a:endParaRPr sz="1800">
              <a:solidFill>
                <a:schemeClr val="dk1"/>
              </a:solidFill>
              <a:latin typeface="Arial"/>
              <a:ea typeface="Arial"/>
              <a:cs typeface="Arial"/>
              <a:sym typeface="Arial"/>
            </a:endParaRPr>
          </a:p>
        </p:txBody>
      </p:sp>
      <p:sp>
        <p:nvSpPr>
          <p:cNvPr id="222" name="Google Shape;222;p18"/>
          <p:cNvSpPr txBox="1"/>
          <p:nvPr/>
        </p:nvSpPr>
        <p:spPr>
          <a:xfrm>
            <a:off x="650966" y="285988"/>
            <a:ext cx="1070283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600">
                <a:solidFill>
                  <a:srgbClr val="FF0000"/>
                </a:solidFill>
                <a:latin typeface="Arial"/>
                <a:ea typeface="Arial"/>
                <a:cs typeface="Arial"/>
                <a:sym typeface="Arial"/>
              </a:rPr>
              <a:t>Çocuklarımızı Nasıl Güvende Tutabiliriz?</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28" name="Google Shape;228;p19"/>
          <p:cNvPicPr preferRelativeResize="0">
            <a:picLocks noGrp="1"/>
          </p:cNvPicPr>
          <p:nvPr>
            <p:ph type="body" idx="1"/>
          </p:nvPr>
        </p:nvPicPr>
        <p:blipFill rotWithShape="1">
          <a:blip r:embed="rId3">
            <a:alphaModFix/>
          </a:blip>
          <a:srcRect/>
          <a:stretch/>
        </p:blipFill>
        <p:spPr>
          <a:xfrm>
            <a:off x="0" y="216568"/>
            <a:ext cx="11758862" cy="6641432"/>
          </a:xfrm>
          <a:prstGeom prst="rect">
            <a:avLst/>
          </a:prstGeom>
          <a:noFill/>
          <a:ln>
            <a:noFill/>
          </a:ln>
        </p:spPr>
      </p:pic>
      <p:sp>
        <p:nvSpPr>
          <p:cNvPr id="229" name="Google Shape;229;p19"/>
          <p:cNvSpPr txBox="1"/>
          <p:nvPr/>
        </p:nvSpPr>
        <p:spPr>
          <a:xfrm>
            <a:off x="433138" y="537795"/>
            <a:ext cx="7818184" cy="473971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tr-TR" sz="1800" i="1" dirty="0">
                <a:solidFill>
                  <a:schemeClr val="dk1"/>
                </a:solidFill>
                <a:latin typeface="Arial"/>
                <a:ea typeface="Arial"/>
                <a:cs typeface="Arial"/>
                <a:sym typeface="Arial"/>
              </a:rPr>
              <a:t>Çocuğun sosyal medya kullanım süresi ve bazı sitelere erişim sınırlandırılmalıdır.</a:t>
            </a:r>
            <a:endParaRPr dirty="0"/>
          </a:p>
          <a:p>
            <a:pPr marL="0" marR="0" lvl="0" indent="0" algn="l" rtl="0">
              <a:spcBef>
                <a:spcPts val="0"/>
              </a:spcBef>
              <a:spcAft>
                <a:spcPts val="0"/>
              </a:spcAft>
              <a:buNone/>
            </a:pPr>
            <a:endParaRPr sz="1800" i="1"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Çocuğun aile içinde görüş ve önerileri alınarak </a:t>
            </a:r>
            <a:r>
              <a:rPr lang="tr-TR" sz="1800" dirty="0">
                <a:solidFill>
                  <a:srgbClr val="FF0000"/>
                </a:solidFill>
                <a:latin typeface="Arial"/>
                <a:ea typeface="Arial"/>
                <a:cs typeface="Arial"/>
                <a:sym typeface="Arial"/>
              </a:rPr>
              <a:t>hayır diyebilme becerisi </a:t>
            </a:r>
            <a:r>
              <a:rPr lang="tr-TR" sz="1800" dirty="0">
                <a:solidFill>
                  <a:schemeClr val="dk1"/>
                </a:solidFill>
                <a:latin typeface="Arial"/>
                <a:ea typeface="Arial"/>
                <a:cs typeface="Arial"/>
                <a:sym typeface="Arial"/>
              </a:rPr>
              <a:t>geliştirilmesi sağlanmalıdır</a:t>
            </a:r>
            <a:r>
              <a:rPr lang="tr-TR" sz="1800" dirty="0" smtClean="0">
                <a:solidFill>
                  <a:schemeClr val="dk1"/>
                </a:solidFill>
                <a:latin typeface="Arial"/>
                <a:ea typeface="Arial"/>
                <a:cs typeface="Arial"/>
                <a:sym typeface="Arial"/>
              </a:rPr>
              <a:t>.</a:t>
            </a:r>
          </a:p>
          <a:p>
            <a:pPr marL="285750" marR="0" lvl="0" indent="-285750" algn="l" rtl="0">
              <a:spcBef>
                <a:spcPts val="0"/>
              </a:spcBef>
              <a:spcAft>
                <a:spcPts val="0"/>
              </a:spcAft>
              <a:buClr>
                <a:schemeClr val="dk1"/>
              </a:buClr>
              <a:buSzPts val="1800"/>
              <a:buFont typeface="Noto Sans Symbols"/>
              <a:buChar char="⮚"/>
            </a:pPr>
            <a:endParaRPr dirty="0"/>
          </a:p>
          <a:p>
            <a:pPr lvl="0"/>
            <a:r>
              <a:rPr lang="tr-TR" sz="1800" dirty="0">
                <a:solidFill>
                  <a:schemeClr val="dk1"/>
                </a:solidFill>
              </a:rPr>
              <a:t>Çocuklara herhangi birsinin onları incitmeye kalkarsa onlara hayır demeleri gerektiğini öğretin. Çünkü birçok çocuğa büyüklerin söylediklerine itaat etmeleri öğretilmiştir.</a:t>
            </a: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Şartlar doğrultusunda kız ve erkek çocukların odaları/uyku mekanları ayrılmalı.</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pic>
        <p:nvPicPr>
          <p:cNvPr id="2" name="Resim 1"/>
          <p:cNvPicPr>
            <a:picLocks noChangeAspect="1"/>
          </p:cNvPicPr>
          <p:nvPr/>
        </p:nvPicPr>
        <p:blipFill>
          <a:blip r:embed="rId4"/>
          <a:stretch>
            <a:fillRect/>
          </a:stretch>
        </p:blipFill>
        <p:spPr>
          <a:xfrm>
            <a:off x="8329779" y="1551766"/>
            <a:ext cx="3834145" cy="24963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93" name="Google Shape;93;p2"/>
          <p:cNvPicPr preferRelativeResize="0">
            <a:picLocks noGrp="1"/>
          </p:cNvPicPr>
          <p:nvPr>
            <p:ph type="body" idx="1"/>
          </p:nvPr>
        </p:nvPicPr>
        <p:blipFill rotWithShape="1">
          <a:blip r:embed="rId3">
            <a:alphaModFix/>
          </a:blip>
          <a:srcRect/>
          <a:stretch/>
        </p:blipFill>
        <p:spPr>
          <a:xfrm>
            <a:off x="240633" y="0"/>
            <a:ext cx="11758862" cy="6641432"/>
          </a:xfrm>
          <a:prstGeom prst="rect">
            <a:avLst/>
          </a:prstGeom>
          <a:noFill/>
          <a:ln>
            <a:noFill/>
          </a:ln>
        </p:spPr>
      </p:pic>
      <p:sp>
        <p:nvSpPr>
          <p:cNvPr id="94" name="Google Shape;94;p2"/>
          <p:cNvSpPr txBox="1"/>
          <p:nvPr/>
        </p:nvSpPr>
        <p:spPr>
          <a:xfrm>
            <a:off x="426720" y="1280161"/>
            <a:ext cx="10538746"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800" b="0" i="0" u="none" strike="noStrike" cap="none">
                <a:solidFill>
                  <a:schemeClr val="dk1"/>
                </a:solidFill>
                <a:latin typeface="Arial"/>
                <a:ea typeface="Arial"/>
                <a:cs typeface="Arial"/>
                <a:sym typeface="Arial"/>
              </a:rPr>
              <a:t>Bursa İl Milli Eğitim Müdürlüğü koordinasyonunda Nilüfer, Osmangazi, Yıldırım, Kestel Rehberlik ve Araştırma Merkezi iş birliği ile yürütülmekte olan "İSTOP - İhmal ve İstismarı Önleme Projesi" nin amacı; okullarda çalışan yöneticiler, okul psikolojik danışmanları, öğretmenler ve yardımcı personeller ile öğrenciler ve ebeveynlerinin ihmal ve istismarı önleme, tanıma ve bildirme konularında bilgi, beceri ve farkındalıklarını arttırmaktır.</a:t>
            </a:r>
            <a:endParaRPr/>
          </a:p>
          <a:p>
            <a:pPr marL="0" marR="0" lvl="0" indent="0" algn="just" rtl="0">
              <a:spcBef>
                <a:spcPts val="0"/>
              </a:spcBef>
              <a:spcAft>
                <a:spcPts val="0"/>
              </a:spcAft>
              <a:buNone/>
            </a:pPr>
            <a:r>
              <a:rPr lang="tr-TR" sz="2800" b="0" i="0" u="none" strike="noStrike" cap="none">
                <a:solidFill>
                  <a:schemeClr val="dk1"/>
                </a:solidFill>
                <a:latin typeface="Arial"/>
                <a:ea typeface="Arial"/>
                <a:cs typeface="Arial"/>
                <a:sym typeface="Arial"/>
              </a:rPr>
              <a:t>Bu kapsamda gerçekleştireceğimiz çalışmamıza hoş geldiniz.</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35" name="Google Shape;235;p20"/>
          <p:cNvPicPr preferRelativeResize="0">
            <a:picLocks noGrp="1"/>
          </p:cNvPicPr>
          <p:nvPr>
            <p:ph type="body" idx="1"/>
          </p:nvPr>
        </p:nvPicPr>
        <p:blipFill rotWithShape="1">
          <a:blip r:embed="rId3">
            <a:alphaModFix/>
          </a:blip>
          <a:srcRect/>
          <a:stretch/>
        </p:blipFill>
        <p:spPr>
          <a:xfrm>
            <a:off x="173026" y="0"/>
            <a:ext cx="11758862" cy="6641432"/>
          </a:xfrm>
          <a:prstGeom prst="rect">
            <a:avLst/>
          </a:prstGeom>
          <a:noFill/>
          <a:ln>
            <a:noFill/>
          </a:ln>
        </p:spPr>
      </p:pic>
      <p:sp>
        <p:nvSpPr>
          <p:cNvPr id="236" name="Google Shape;236;p20"/>
          <p:cNvSpPr txBox="1"/>
          <p:nvPr/>
        </p:nvSpPr>
        <p:spPr>
          <a:xfrm>
            <a:off x="1002447" y="764756"/>
            <a:ext cx="8714759"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lvl="0" indent="-285750">
              <a:buClr>
                <a:schemeClr val="dk1"/>
              </a:buClr>
              <a:buSzPts val="1800"/>
              <a:buFont typeface="Noto Sans Symbols"/>
              <a:buChar char="⮚"/>
            </a:pPr>
            <a:r>
              <a:rPr lang="tr-TR" sz="1800" dirty="0">
                <a:solidFill>
                  <a:schemeClr val="dk1"/>
                </a:solidFill>
              </a:rPr>
              <a:t>Çocuklarınıza güvenliklerini korumak için gerekirse kendilerine zarar veren kişiden kaçmak, yüksek sesle bağırmak ve onu tekmelemek gibi bazı kuraldışı davranışlarda bulunabileceklerini anlatın.</a:t>
            </a: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Aileden izinsiz arkadaş ve komşu evlerine gitmemesi gerektiğini öğretin.</a:t>
            </a:r>
            <a:endParaRPr dirty="0"/>
          </a:p>
          <a:p>
            <a:pPr marL="285750" marR="0" lvl="0" indent="-171450" algn="l" rtl="0">
              <a:spcBef>
                <a:spcPts val="0"/>
              </a:spcBef>
              <a:spcAft>
                <a:spcPts val="0"/>
              </a:spcAft>
              <a:buClr>
                <a:schemeClr val="dk1"/>
              </a:buClr>
              <a:buSzPts val="1800"/>
              <a:buFont typeface="Noto Sans Symbols"/>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Çocuklara herhangi bir kişinin kendisinin  bedenine  hoşuna gitmeyecek şekilde dokunmasına izin vermemesi gerektiği öğretilmeli. İyi ve kötü dokunma üzerine çocuklarla konuşularak iyi ve kötü dokunmaları ayırt etme ve  kendini koruma konusunda güçlenmelerine destek olunmalı.</a:t>
            </a:r>
            <a:endParaRPr dirty="0"/>
          </a:p>
        </p:txBody>
      </p:sp>
      <p:pic>
        <p:nvPicPr>
          <p:cNvPr id="2" name="Resim 1"/>
          <p:cNvPicPr>
            <a:picLocks noChangeAspect="1"/>
          </p:cNvPicPr>
          <p:nvPr/>
        </p:nvPicPr>
        <p:blipFill>
          <a:blip r:embed="rId4"/>
          <a:stretch>
            <a:fillRect/>
          </a:stretch>
        </p:blipFill>
        <p:spPr>
          <a:xfrm>
            <a:off x="9717206" y="1452562"/>
            <a:ext cx="2152650" cy="21240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42" name="Google Shape;242;p21"/>
          <p:cNvPicPr preferRelativeResize="0">
            <a:picLocks noGrp="1"/>
          </p:cNvPicPr>
          <p:nvPr>
            <p:ph type="body" idx="1"/>
          </p:nvPr>
        </p:nvPicPr>
        <p:blipFill rotWithShape="1">
          <a:blip r:embed="rId3">
            <a:alphaModFix/>
          </a:blip>
          <a:srcRect/>
          <a:stretch/>
        </p:blipFill>
        <p:spPr>
          <a:xfrm>
            <a:off x="240633" y="0"/>
            <a:ext cx="11758862" cy="6641432"/>
          </a:xfrm>
          <a:prstGeom prst="rect">
            <a:avLst/>
          </a:prstGeom>
          <a:noFill/>
          <a:ln>
            <a:noFill/>
          </a:ln>
        </p:spPr>
      </p:pic>
      <p:sp>
        <p:nvSpPr>
          <p:cNvPr id="243" name="Google Shape;243;p21"/>
          <p:cNvSpPr txBox="1"/>
          <p:nvPr/>
        </p:nvSpPr>
        <p:spPr>
          <a:xfrm>
            <a:off x="393260" y="935040"/>
            <a:ext cx="7952722" cy="313928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tr-TR" sz="1800" i="1" dirty="0">
                <a:solidFill>
                  <a:schemeClr val="dk1"/>
                </a:solidFill>
                <a:latin typeface="Arial"/>
                <a:ea typeface="Arial"/>
                <a:cs typeface="Arial"/>
                <a:sym typeface="Arial"/>
              </a:rPr>
              <a:t>Çocuğunuza, kimlerin kendisine dokunabileceğine, öpebileceğine ve sarılabileceğine kendisinin karar verme ve hayır deme hakkını vermeli, bu hakkının olduğunu bilmesini sağlamalıyız.</a:t>
            </a:r>
            <a:endParaRPr dirty="0"/>
          </a:p>
          <a:p>
            <a:pPr marL="285750" marR="0" lvl="0" indent="-171450" algn="l" rtl="0">
              <a:spcBef>
                <a:spcPts val="0"/>
              </a:spcBef>
              <a:spcAft>
                <a:spcPts val="0"/>
              </a:spcAft>
              <a:buClr>
                <a:schemeClr val="dk1"/>
              </a:buClr>
              <a:buSzPts val="1800"/>
              <a:buFont typeface="Noto Sans Symbols"/>
              <a:buNone/>
            </a:pPr>
            <a:endParaRPr sz="1800" i="1" dirty="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i="1" dirty="0">
              <a:solidFill>
                <a:schemeClr val="dk1"/>
              </a:solidFill>
              <a:latin typeface="Arial"/>
              <a:ea typeface="Arial"/>
              <a:cs typeface="Arial"/>
              <a:sym typeface="Arial"/>
            </a:endParaRPr>
          </a:p>
          <a:p>
            <a:pPr marL="0" marR="0" lvl="0" indent="0" algn="l" rtl="0">
              <a:spcBef>
                <a:spcPts val="0"/>
              </a:spcBef>
              <a:spcAft>
                <a:spcPts val="0"/>
              </a:spcAft>
              <a:buNone/>
            </a:pPr>
            <a:endParaRPr sz="1800" i="1"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tr-TR" sz="1800" i="1" dirty="0">
                <a:solidFill>
                  <a:schemeClr val="dk1"/>
                </a:solidFill>
                <a:latin typeface="Arial"/>
                <a:ea typeface="Arial"/>
                <a:cs typeface="Arial"/>
                <a:sym typeface="Arial"/>
              </a:rPr>
              <a:t>Çocuklarınıza bedenlerinin kendilerine ait olduğunu, özellikle iç çamaşırları ile kapatılan bölgelerin çok özel bölgeler olduğunu ve kimsenin bu bölgelere dokunma hakkının olmadığını anlatın</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pic>
        <p:nvPicPr>
          <p:cNvPr id="2" name="Resim 1"/>
          <p:cNvPicPr>
            <a:picLocks noChangeAspect="1"/>
          </p:cNvPicPr>
          <p:nvPr/>
        </p:nvPicPr>
        <p:blipFill>
          <a:blip r:embed="rId4"/>
          <a:stretch>
            <a:fillRect/>
          </a:stretch>
        </p:blipFill>
        <p:spPr>
          <a:xfrm>
            <a:off x="8681575" y="1140935"/>
            <a:ext cx="3117166" cy="311716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49" name="Google Shape;249;p22"/>
          <p:cNvPicPr preferRelativeResize="0">
            <a:picLocks noGrp="1"/>
          </p:cNvPicPr>
          <p:nvPr>
            <p:ph type="body" idx="1"/>
          </p:nvPr>
        </p:nvPicPr>
        <p:blipFill rotWithShape="1">
          <a:blip r:embed="rId3">
            <a:alphaModFix/>
          </a:blip>
          <a:srcRect/>
          <a:stretch/>
        </p:blipFill>
        <p:spPr>
          <a:xfrm>
            <a:off x="240633" y="0"/>
            <a:ext cx="11758862" cy="6641432"/>
          </a:xfrm>
          <a:prstGeom prst="rect">
            <a:avLst/>
          </a:prstGeom>
          <a:noFill/>
          <a:ln>
            <a:noFill/>
          </a:ln>
        </p:spPr>
      </p:pic>
      <p:sp>
        <p:nvSpPr>
          <p:cNvPr id="250" name="Google Shape;250;p22"/>
          <p:cNvSpPr txBox="1"/>
          <p:nvPr/>
        </p:nvSpPr>
        <p:spPr>
          <a:xfrm>
            <a:off x="240633" y="100606"/>
            <a:ext cx="8550603" cy="53244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dirty="0">
              <a:solidFill>
                <a:schemeClr val="dk1"/>
              </a:solidFill>
              <a:sym typeface="Arial"/>
            </a:endParaRPr>
          </a:p>
          <a:p>
            <a:pPr marL="285750" marR="0" lvl="0" indent="-285750" algn="l" rtl="0">
              <a:spcBef>
                <a:spcPts val="0"/>
              </a:spcBef>
              <a:spcAft>
                <a:spcPts val="0"/>
              </a:spcAft>
              <a:buClr>
                <a:schemeClr val="dk1"/>
              </a:buClr>
              <a:buSzPts val="1800"/>
              <a:buFont typeface="Noto Sans Symbols"/>
              <a:buChar char="⮚"/>
            </a:pPr>
            <a:r>
              <a:rPr lang="tr-TR" sz="2000" i="1" dirty="0">
                <a:solidFill>
                  <a:schemeClr val="dk1"/>
                </a:solidFill>
                <a:sym typeface="Arial"/>
              </a:rPr>
              <a:t>Çocuklarınızı dudaktan öpmeyin. Dudaktan öpmenin normal olduğu mesajını alan çocuk, istismar durumunda bu davranışı normalleştirebilir. İstemiyorlarsa yanaklarından da öpmeyin. Çocuğunuz istemediği halde onu öper veya sarılarsanız istemeseler de büyüklerin bu davranışları yapabileceği algısı oluşur.</a:t>
            </a:r>
            <a:endParaRPr sz="2000" dirty="0"/>
          </a:p>
          <a:p>
            <a:pPr marL="0" marR="0" lvl="0" indent="0" algn="l" rtl="0">
              <a:spcBef>
                <a:spcPts val="0"/>
              </a:spcBef>
              <a:spcAft>
                <a:spcPts val="0"/>
              </a:spcAft>
              <a:buNone/>
            </a:pPr>
            <a:endParaRPr sz="2000" dirty="0">
              <a:solidFill>
                <a:schemeClr val="dk1"/>
              </a:solidFill>
              <a:sym typeface="Arial"/>
            </a:endParaRPr>
          </a:p>
          <a:p>
            <a:pPr marL="0" marR="0" lvl="0" indent="0" algn="l" rtl="0">
              <a:spcBef>
                <a:spcPts val="0"/>
              </a:spcBef>
              <a:spcAft>
                <a:spcPts val="0"/>
              </a:spcAft>
              <a:buNone/>
            </a:pPr>
            <a:endParaRPr sz="2000" dirty="0">
              <a:solidFill>
                <a:schemeClr val="dk1"/>
              </a:solidFill>
              <a:sym typeface="Arial"/>
            </a:endParaRPr>
          </a:p>
          <a:p>
            <a:pPr marL="285750" marR="0" lvl="0" indent="-285750" algn="l" rtl="0">
              <a:spcBef>
                <a:spcPts val="0"/>
              </a:spcBef>
              <a:spcAft>
                <a:spcPts val="0"/>
              </a:spcAft>
              <a:buClr>
                <a:schemeClr val="dk1"/>
              </a:buClr>
              <a:buSzPts val="1800"/>
              <a:buFont typeface="Noto Sans Symbols"/>
              <a:buChar char="⮚"/>
            </a:pPr>
            <a:r>
              <a:rPr lang="tr-TR" sz="2000" i="1" dirty="0">
                <a:solidFill>
                  <a:schemeClr val="dk1"/>
                </a:solidFill>
                <a:sym typeface="Arial"/>
              </a:rPr>
              <a:t>Cinsellik konusunda çocuklarınızı bilgilendirin. Cinsel konuları paylaşmaktan çocuklarınızın sorularını cevaplamaktan çekinmeyin.</a:t>
            </a:r>
            <a:endParaRPr sz="2000" dirty="0"/>
          </a:p>
          <a:p>
            <a:pPr marL="0" marR="0" lvl="0" indent="0" algn="l" rtl="0">
              <a:spcBef>
                <a:spcPts val="0"/>
              </a:spcBef>
              <a:spcAft>
                <a:spcPts val="0"/>
              </a:spcAft>
              <a:buNone/>
            </a:pPr>
            <a:endParaRPr sz="2000" dirty="0">
              <a:solidFill>
                <a:schemeClr val="dk1"/>
              </a:solidFill>
              <a:sym typeface="Arial"/>
            </a:endParaRPr>
          </a:p>
          <a:p>
            <a:pPr marL="0" marR="0" lvl="0" indent="0" algn="l" rtl="0">
              <a:spcBef>
                <a:spcPts val="0"/>
              </a:spcBef>
              <a:spcAft>
                <a:spcPts val="0"/>
              </a:spcAft>
              <a:buNone/>
            </a:pPr>
            <a:endParaRPr sz="2000" dirty="0">
              <a:solidFill>
                <a:schemeClr val="dk1"/>
              </a:solidFill>
              <a:sym typeface="Arial"/>
            </a:endParaRPr>
          </a:p>
          <a:p>
            <a:pPr marL="285750" marR="0" lvl="0" indent="-285750" algn="l" rtl="0">
              <a:spcBef>
                <a:spcPts val="0"/>
              </a:spcBef>
              <a:spcAft>
                <a:spcPts val="0"/>
              </a:spcAft>
              <a:buClr>
                <a:schemeClr val="dk1"/>
              </a:buClr>
              <a:buSzPts val="1800"/>
              <a:buFont typeface="Noto Sans Symbols"/>
              <a:buChar char="⮚"/>
            </a:pPr>
            <a:r>
              <a:rPr lang="tr-TR" sz="2000" i="1" dirty="0">
                <a:solidFill>
                  <a:schemeClr val="dk1"/>
                </a:solidFill>
                <a:sym typeface="Arial"/>
              </a:rPr>
              <a:t>Gizlilik, cinsel istismar yapan kişilerin en sık başvurdukları taktiklerden biridir. Bu nedenle çocuklara iyi sırla kötü sır arasındaki farklar öğretilmelidir. Çocukları rahatsız eden, onları ürküten ya da üzen tüm sırlar kötü sırlardır ve saklanmamalıdır. Güvenilir bir yetişkine anlatılmalıdır.</a:t>
            </a:r>
            <a:endParaRPr sz="2000" dirty="0">
              <a:solidFill>
                <a:schemeClr val="dk1"/>
              </a:solidFill>
              <a:sym typeface="Arial"/>
            </a:endParaRPr>
          </a:p>
        </p:txBody>
      </p:sp>
      <p:pic>
        <p:nvPicPr>
          <p:cNvPr id="2" name="Resim 1"/>
          <p:cNvPicPr>
            <a:picLocks noChangeAspect="1"/>
          </p:cNvPicPr>
          <p:nvPr/>
        </p:nvPicPr>
        <p:blipFill>
          <a:blip r:embed="rId4"/>
          <a:stretch>
            <a:fillRect/>
          </a:stretch>
        </p:blipFill>
        <p:spPr>
          <a:xfrm>
            <a:off x="9141995" y="1690687"/>
            <a:ext cx="2857500" cy="214433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56" name="Google Shape;256;p23"/>
          <p:cNvPicPr preferRelativeResize="0">
            <a:picLocks noGrp="1"/>
          </p:cNvPicPr>
          <p:nvPr>
            <p:ph type="body" idx="1"/>
          </p:nvPr>
        </p:nvPicPr>
        <p:blipFill rotWithShape="1">
          <a:blip r:embed="rId3">
            <a:alphaModFix/>
          </a:blip>
          <a:srcRect/>
          <a:stretch/>
        </p:blipFill>
        <p:spPr>
          <a:xfrm>
            <a:off x="216569" y="108284"/>
            <a:ext cx="11758862" cy="6641432"/>
          </a:xfrm>
          <a:prstGeom prst="rect">
            <a:avLst/>
          </a:prstGeom>
          <a:noFill/>
          <a:ln>
            <a:noFill/>
          </a:ln>
        </p:spPr>
      </p:pic>
      <p:sp>
        <p:nvSpPr>
          <p:cNvPr id="257" name="Google Shape;257;p23"/>
          <p:cNvSpPr txBox="1"/>
          <p:nvPr/>
        </p:nvSpPr>
        <p:spPr>
          <a:xfrm>
            <a:off x="619836" y="1027906"/>
            <a:ext cx="8592403" cy="38317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tr-TR" sz="1800" i="1" dirty="0">
                <a:solidFill>
                  <a:schemeClr val="dk1"/>
                </a:solidFill>
                <a:latin typeface="Arial"/>
                <a:ea typeface="Arial"/>
                <a:cs typeface="Arial"/>
                <a:sym typeface="Arial"/>
              </a:rPr>
              <a:t>Onu dinlemeye hazır olduğunuzu gösteriniz.</a:t>
            </a:r>
            <a:r>
              <a:rPr lang="tr-TR" sz="1800" dirty="0">
                <a:solidFill>
                  <a:schemeClr val="dk1"/>
                </a:solidFill>
                <a:latin typeface="Arial"/>
                <a:ea typeface="Arial"/>
                <a:cs typeface="Arial"/>
                <a:sym typeface="Arial"/>
              </a:rPr>
              <a:t> </a:t>
            </a:r>
            <a:r>
              <a:rPr lang="tr-TR" sz="1800" i="1" dirty="0">
                <a:solidFill>
                  <a:schemeClr val="dk1"/>
                </a:solidFill>
                <a:latin typeface="Arial"/>
                <a:ea typeface="Arial"/>
                <a:cs typeface="Arial"/>
                <a:sym typeface="Arial"/>
              </a:rPr>
              <a:t>Onu dinleyerek inandığınızı, bunun onun suçu olmadığını, olanlardan dolayı üzüldüğünüzü ve yardıma hazır olduğunuzun mesajını verin</a:t>
            </a:r>
            <a:r>
              <a:rPr lang="tr-TR" sz="1800" i="1" dirty="0" smtClean="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tr-TR" sz="1800" i="1" dirty="0">
                <a:solidFill>
                  <a:schemeClr val="dk1"/>
                </a:solidFill>
                <a:latin typeface="Arial"/>
                <a:ea typeface="Arial"/>
                <a:cs typeface="Arial"/>
                <a:sym typeface="Arial"/>
              </a:rPr>
              <a:t>Cinsel istismar oluşmuşsa mutlaka önce ilgili kurumlara başvurulmalı, vücutta ve giysilerde hiçbir temizlik yapılmadan muayeneye gidilmelidir</a:t>
            </a:r>
            <a:r>
              <a:rPr lang="tr-TR" sz="1800" i="1" dirty="0">
                <a:solidFill>
                  <a:srgbClr val="FF0000"/>
                </a:solidFill>
                <a:latin typeface="Arial"/>
                <a:ea typeface="Arial"/>
                <a:cs typeface="Arial"/>
                <a:sym typeface="Arial"/>
              </a:rPr>
              <a:t>. Deliller için ilk 72 saat çok önemlidir</a:t>
            </a:r>
            <a:r>
              <a:rPr lang="tr-TR" sz="1800" i="1" dirty="0">
                <a:solidFill>
                  <a:schemeClr val="dk1"/>
                </a:solidFill>
                <a:latin typeface="Arial"/>
                <a:ea typeface="Arial"/>
                <a:cs typeface="Arial"/>
                <a:sym typeface="Arial"/>
              </a:rPr>
              <a:t>. Banyo yapmak, giysileri değiştirmek gibi davranışlar saldırganın ve suçun belirlenmesinde yardımcı olabilecek ipucu ve kanıtların yok olmasına yol açabilir</a:t>
            </a:r>
            <a:r>
              <a:rPr lang="tr-TR" sz="1800" i="1" dirty="0" smtClean="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tr-TR" sz="1800" i="1" dirty="0">
                <a:solidFill>
                  <a:schemeClr val="dk1"/>
                </a:solidFill>
                <a:latin typeface="Arial"/>
                <a:ea typeface="Arial"/>
                <a:cs typeface="Arial"/>
                <a:sym typeface="Arial"/>
              </a:rPr>
              <a:t>Tüm ihmal ve istismar türleri için bildirim yükümlülüğü zorunludur.</a:t>
            </a:r>
            <a:endParaRPr sz="1800" dirty="0">
              <a:solidFill>
                <a:schemeClr val="dk1"/>
              </a:solidFill>
              <a:latin typeface="Arial"/>
              <a:ea typeface="Arial"/>
              <a:cs typeface="Arial"/>
              <a:sym typeface="Arial"/>
            </a:endParaRPr>
          </a:p>
        </p:txBody>
      </p:sp>
      <p:sp>
        <p:nvSpPr>
          <p:cNvPr id="258" name="Google Shape;258;p23"/>
          <p:cNvSpPr txBox="1"/>
          <p:nvPr/>
        </p:nvSpPr>
        <p:spPr>
          <a:xfrm>
            <a:off x="0" y="132215"/>
            <a:ext cx="1052866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200" dirty="0">
                <a:solidFill>
                  <a:srgbClr val="FF0000"/>
                </a:solidFill>
                <a:latin typeface="Arial"/>
                <a:ea typeface="Arial"/>
                <a:cs typeface="Arial"/>
                <a:sym typeface="Arial"/>
              </a:rPr>
              <a:t>İhmal ve İstismar Durumuyla Karşılaşırsam Ne Yapmalıyım?</a:t>
            </a:r>
            <a:endParaRPr dirty="0"/>
          </a:p>
        </p:txBody>
      </p:sp>
      <p:pic>
        <p:nvPicPr>
          <p:cNvPr id="2" name="Resim 1"/>
          <p:cNvPicPr>
            <a:picLocks noChangeAspect="1"/>
          </p:cNvPicPr>
          <p:nvPr/>
        </p:nvPicPr>
        <p:blipFill>
          <a:blip r:embed="rId4"/>
          <a:stretch>
            <a:fillRect/>
          </a:stretch>
        </p:blipFill>
        <p:spPr>
          <a:xfrm>
            <a:off x="9413677" y="2018396"/>
            <a:ext cx="2628900" cy="17430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64" name="Google Shape;264;p24"/>
          <p:cNvPicPr preferRelativeResize="0">
            <a:picLocks noGrp="1"/>
          </p:cNvPicPr>
          <p:nvPr>
            <p:ph type="body" idx="1"/>
          </p:nvPr>
        </p:nvPicPr>
        <p:blipFill rotWithShape="1">
          <a:blip r:embed="rId3">
            <a:alphaModFix/>
          </a:blip>
          <a:srcRect/>
          <a:stretch/>
        </p:blipFill>
        <p:spPr>
          <a:xfrm>
            <a:off x="107387" y="216568"/>
            <a:ext cx="11758862" cy="6641432"/>
          </a:xfrm>
          <a:prstGeom prst="rect">
            <a:avLst/>
          </a:prstGeom>
          <a:noFill/>
          <a:ln>
            <a:noFill/>
          </a:ln>
        </p:spPr>
      </p:pic>
      <p:sp>
        <p:nvSpPr>
          <p:cNvPr id="265" name="Google Shape;265;p24"/>
          <p:cNvSpPr txBox="1"/>
          <p:nvPr/>
        </p:nvSpPr>
        <p:spPr>
          <a:xfrm>
            <a:off x="436217" y="1661754"/>
            <a:ext cx="7247458" cy="30007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tr-TR" sz="1800" dirty="0">
                <a:solidFill>
                  <a:schemeClr val="dk1"/>
                </a:solidFill>
                <a:latin typeface="Calibri"/>
                <a:ea typeface="Calibri"/>
                <a:cs typeface="Calibri"/>
                <a:sym typeface="Calibri"/>
              </a:rPr>
              <a:t>Türk Ceza Kanunu 278. Madde( Suçu Bildirmeme)</a:t>
            </a:r>
            <a:endParaRPr dirty="0"/>
          </a:p>
          <a:p>
            <a:pPr marL="0" marR="0" lvl="0" indent="0" algn="l" rtl="0">
              <a:lnSpc>
                <a:spcPct val="150000"/>
              </a:lnSpc>
              <a:spcBef>
                <a:spcPts val="0"/>
              </a:spcBef>
              <a:spcAft>
                <a:spcPts val="0"/>
              </a:spcAft>
              <a:buNone/>
            </a:pPr>
            <a:r>
              <a:rPr lang="tr-TR" sz="1800" dirty="0">
                <a:solidFill>
                  <a:schemeClr val="dk1"/>
                </a:solidFill>
                <a:latin typeface="Calibri"/>
                <a:ea typeface="Calibri"/>
                <a:cs typeface="Calibri"/>
                <a:sym typeface="Calibri"/>
              </a:rPr>
              <a:t>“İşlenmekte olan bir suçu yetkili makamlara bildirmeyen kişi, bir yıla kadar hapis cezası ile cezalandırılır ve mağdurun on beş yaşını bitirmemiş bir çocuk, bedensel veya ruhsal bakımdan engelli olan ya da hamileliği nedeniyle kendisini savunamayacak durumda bulunan kimse olması halinde, yukarıdaki fıkralara göre verilecek ceza, yarı oranında artırılır” ifadesi belirtilmektedir.</a:t>
            </a:r>
            <a:endParaRPr dirty="0"/>
          </a:p>
        </p:txBody>
      </p:sp>
      <p:sp>
        <p:nvSpPr>
          <p:cNvPr id="266" name="Google Shape;266;p24"/>
          <p:cNvSpPr txBox="1"/>
          <p:nvPr/>
        </p:nvSpPr>
        <p:spPr>
          <a:xfrm>
            <a:off x="-616878" y="704740"/>
            <a:ext cx="921366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600" dirty="0">
                <a:solidFill>
                  <a:srgbClr val="FF0000"/>
                </a:solidFill>
                <a:latin typeface="Arial"/>
                <a:ea typeface="Arial"/>
                <a:cs typeface="Arial"/>
                <a:sym typeface="Arial"/>
              </a:rPr>
              <a:t>Bildirim Yükümlülüğü</a:t>
            </a:r>
            <a:endParaRPr dirty="0"/>
          </a:p>
        </p:txBody>
      </p:sp>
      <p:pic>
        <p:nvPicPr>
          <p:cNvPr id="2" name="Resim 1"/>
          <p:cNvPicPr>
            <a:picLocks noChangeAspect="1"/>
          </p:cNvPicPr>
          <p:nvPr/>
        </p:nvPicPr>
        <p:blipFill>
          <a:blip r:embed="rId4"/>
          <a:stretch>
            <a:fillRect/>
          </a:stretch>
        </p:blipFill>
        <p:spPr>
          <a:xfrm>
            <a:off x="7868944" y="1362371"/>
            <a:ext cx="4215669" cy="330016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72" name="Google Shape;272;p25"/>
          <p:cNvPicPr preferRelativeResize="0">
            <a:picLocks noGrp="1"/>
          </p:cNvPicPr>
          <p:nvPr>
            <p:ph type="body" idx="1"/>
          </p:nvPr>
        </p:nvPicPr>
        <p:blipFill rotWithShape="1">
          <a:blip r:embed="rId3">
            <a:alphaModFix/>
          </a:blip>
          <a:srcRect/>
          <a:stretch/>
        </p:blipFill>
        <p:spPr>
          <a:xfrm>
            <a:off x="240633" y="0"/>
            <a:ext cx="11758862" cy="6641432"/>
          </a:xfrm>
          <a:prstGeom prst="rect">
            <a:avLst/>
          </a:prstGeom>
          <a:noFill/>
          <a:ln>
            <a:noFill/>
          </a:ln>
        </p:spPr>
      </p:pic>
      <p:sp>
        <p:nvSpPr>
          <p:cNvPr id="273" name="Google Shape;273;p25"/>
          <p:cNvSpPr txBox="1"/>
          <p:nvPr/>
        </p:nvSpPr>
        <p:spPr>
          <a:xfrm>
            <a:off x="1001487" y="900646"/>
            <a:ext cx="10352313" cy="466281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Çocuğun istismarı ve çocuğa yönelik  istismarın şiddeti de giderek artar.</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İstismarcı cezasız kalır ve yaptığının onaylandığını, hakkı olduğunu düşünmeye başlar.</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Başkalarını da istismar etmeye başlayabilir.</a:t>
            </a:r>
            <a:endParaRPr dirty="0"/>
          </a:p>
          <a:p>
            <a:pPr marL="285750" marR="0" lvl="0" indent="-171450" algn="l" rtl="0">
              <a:lnSpc>
                <a:spcPct val="150000"/>
              </a:lnSpc>
              <a:spcBef>
                <a:spcPts val="0"/>
              </a:spcBef>
              <a:spcAft>
                <a:spcPts val="0"/>
              </a:spcAft>
              <a:buClr>
                <a:schemeClr val="dk1"/>
              </a:buClr>
              <a:buSzPts val="1800"/>
              <a:buFont typeface="Noto Sans Symbols"/>
              <a:buNone/>
            </a:pPr>
            <a:endParaRPr sz="1800" dirty="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tr-TR" sz="1800" dirty="0">
                <a:solidFill>
                  <a:schemeClr val="dk1"/>
                </a:solidFill>
                <a:latin typeface="Arial"/>
                <a:ea typeface="Arial"/>
                <a:cs typeface="Arial"/>
                <a:sym typeface="Arial"/>
              </a:rPr>
              <a:t>Çocuğun;</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Özsaygısı ve kendine güveni kaybolur.</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Hayata güveni ve saygısı azalır.</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Yaşamın doğruları ile ilgili yanlış inançları oluşur.</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Gelecek beklentisi ve ümidi söner.</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Kendisi de istismarcı bir erişkin olabilir.</a:t>
            </a:r>
            <a:endParaRPr dirty="0"/>
          </a:p>
          <a:p>
            <a:pPr marL="285750" marR="0" lvl="0" indent="-285750" algn="l" rtl="0">
              <a:lnSpc>
                <a:spcPct val="150000"/>
              </a:lnSpc>
              <a:spcBef>
                <a:spcPts val="0"/>
              </a:spcBef>
              <a:spcAft>
                <a:spcPts val="0"/>
              </a:spcAft>
              <a:buClr>
                <a:schemeClr val="dk1"/>
              </a:buClr>
              <a:buSzPts val="1800"/>
              <a:buFont typeface="Noto Sans Symbols"/>
              <a:buChar char="⮚"/>
            </a:pPr>
            <a:r>
              <a:rPr lang="tr-TR" sz="1800" dirty="0">
                <a:solidFill>
                  <a:schemeClr val="dk1"/>
                </a:solidFill>
                <a:latin typeface="Arial"/>
                <a:ea typeface="Arial"/>
                <a:cs typeface="Arial"/>
                <a:sym typeface="Arial"/>
              </a:rPr>
              <a:t>Ölebilir…</a:t>
            </a:r>
            <a:endParaRPr dirty="0"/>
          </a:p>
        </p:txBody>
      </p:sp>
      <p:sp>
        <p:nvSpPr>
          <p:cNvPr id="274" name="Google Shape;274;p25"/>
          <p:cNvSpPr txBox="1"/>
          <p:nvPr/>
        </p:nvSpPr>
        <p:spPr>
          <a:xfrm>
            <a:off x="1001487" y="235668"/>
            <a:ext cx="855023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600">
                <a:solidFill>
                  <a:srgbClr val="FF0000"/>
                </a:solidFill>
                <a:latin typeface="Arial"/>
                <a:ea typeface="Arial"/>
                <a:cs typeface="Arial"/>
                <a:sym typeface="Arial"/>
              </a:rPr>
              <a:t>Eğer Bildirimde Bulunmazsanız…</a:t>
            </a:r>
            <a:endParaRPr/>
          </a:p>
        </p:txBody>
      </p:sp>
      <p:pic>
        <p:nvPicPr>
          <p:cNvPr id="2" name="Resim 1"/>
          <p:cNvPicPr>
            <a:picLocks noChangeAspect="1"/>
          </p:cNvPicPr>
          <p:nvPr/>
        </p:nvPicPr>
        <p:blipFill>
          <a:blip r:embed="rId4"/>
          <a:stretch>
            <a:fillRect/>
          </a:stretch>
        </p:blipFill>
        <p:spPr>
          <a:xfrm>
            <a:off x="7234705" y="2226209"/>
            <a:ext cx="4764790" cy="230126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80" name="Google Shape;280;p26"/>
          <p:cNvPicPr preferRelativeResize="0">
            <a:picLocks noGrp="1"/>
          </p:cNvPicPr>
          <p:nvPr>
            <p:ph type="body" idx="1"/>
          </p:nvPr>
        </p:nvPicPr>
        <p:blipFill rotWithShape="1">
          <a:blip r:embed="rId3">
            <a:alphaModFix/>
          </a:blip>
          <a:srcRect/>
          <a:stretch/>
        </p:blipFill>
        <p:spPr>
          <a:xfrm>
            <a:off x="240633" y="0"/>
            <a:ext cx="11758862" cy="6641432"/>
          </a:xfrm>
          <a:prstGeom prst="rect">
            <a:avLst/>
          </a:prstGeom>
          <a:noFill/>
          <a:ln>
            <a:noFill/>
          </a:ln>
        </p:spPr>
      </p:pic>
      <p:sp>
        <p:nvSpPr>
          <p:cNvPr id="281" name="Google Shape;281;p26"/>
          <p:cNvSpPr txBox="1"/>
          <p:nvPr/>
        </p:nvSpPr>
        <p:spPr>
          <a:xfrm>
            <a:off x="1147261" y="365125"/>
            <a:ext cx="8550235" cy="47807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tr-TR" sz="1800">
                <a:solidFill>
                  <a:srgbClr val="000000"/>
                </a:solidFill>
                <a:latin typeface="Arial"/>
                <a:ea typeface="Arial"/>
                <a:cs typeface="Arial"/>
                <a:sym typeface="Arial"/>
              </a:rPr>
              <a:t>Bir çocuk, suçun mağduru olduğunda suçu yetkili makamlara (polis veya savcılık) </a:t>
            </a:r>
            <a:r>
              <a:rPr lang="tr-TR" sz="1800" b="1">
                <a:solidFill>
                  <a:srgbClr val="000000"/>
                </a:solidFill>
                <a:latin typeface="Arial"/>
                <a:ea typeface="Arial"/>
                <a:cs typeface="Arial"/>
                <a:sym typeface="Arial"/>
              </a:rPr>
              <a:t>ihbar ve şikayet</a:t>
            </a:r>
            <a:r>
              <a:rPr lang="tr-TR" sz="1800">
                <a:solidFill>
                  <a:srgbClr val="000000"/>
                </a:solidFill>
                <a:latin typeface="Arial"/>
                <a:ea typeface="Arial"/>
                <a:cs typeface="Arial"/>
                <a:sym typeface="Arial"/>
              </a:rPr>
              <a:t> edebilir.  Ayrıca çocuğa karşı işlenen suçtan bir şekilde haberi olan </a:t>
            </a:r>
            <a:r>
              <a:rPr lang="tr-TR" sz="1800" b="1">
                <a:solidFill>
                  <a:srgbClr val="000000"/>
                </a:solidFill>
                <a:latin typeface="Arial"/>
                <a:ea typeface="Arial"/>
                <a:cs typeface="Arial"/>
                <a:sym typeface="Arial"/>
              </a:rPr>
              <a:t>herkesin</a:t>
            </a:r>
            <a:r>
              <a:rPr lang="tr-TR" sz="1800">
                <a:solidFill>
                  <a:srgbClr val="000000"/>
                </a:solidFill>
                <a:latin typeface="Arial"/>
                <a:ea typeface="Arial"/>
                <a:cs typeface="Arial"/>
                <a:sym typeface="Arial"/>
              </a:rPr>
              <a:t> bu bildirimde bulunması gerekir.</a:t>
            </a:r>
            <a:endParaRPr/>
          </a:p>
          <a:p>
            <a:pPr marL="0" marR="0" lvl="0" indent="0" algn="l" rtl="0">
              <a:spcBef>
                <a:spcPts val="1600"/>
              </a:spcBef>
              <a:spcAft>
                <a:spcPts val="0"/>
              </a:spcAft>
              <a:buClr>
                <a:srgbClr val="FF0000"/>
              </a:buClr>
              <a:buSzPts val="1800"/>
              <a:buFont typeface="Arial"/>
              <a:buNone/>
            </a:pPr>
            <a:r>
              <a:rPr lang="tr-TR" sz="1800" b="1">
                <a:solidFill>
                  <a:srgbClr val="FF0000"/>
                </a:solidFill>
                <a:latin typeface="Arial"/>
                <a:ea typeface="Arial"/>
                <a:cs typeface="Arial"/>
                <a:sym typeface="Arial"/>
              </a:rPr>
              <a:t>İstismar veya ihmal vakaları ile karşılaştığınızda başvurabileceğiniz yerler;</a:t>
            </a:r>
            <a:endParaRPr/>
          </a:p>
          <a:p>
            <a:pPr marL="0" marR="0" lvl="0" indent="0" algn="l" rtl="0">
              <a:spcBef>
                <a:spcPts val="1600"/>
              </a:spcBef>
              <a:spcAft>
                <a:spcPts val="0"/>
              </a:spcAft>
              <a:buClr>
                <a:srgbClr val="000000"/>
              </a:buClr>
              <a:buSzPts val="1800"/>
              <a:buFont typeface="Arial"/>
              <a:buNone/>
            </a:pPr>
            <a:r>
              <a:rPr lang="tr-TR" sz="1800">
                <a:solidFill>
                  <a:srgbClr val="000000"/>
                </a:solidFill>
                <a:latin typeface="Arial"/>
                <a:ea typeface="Arial"/>
                <a:cs typeface="Arial"/>
                <a:sym typeface="Arial"/>
              </a:rPr>
              <a:t>Bursa Emniyet Çocuk Şube Müdürlüğü 0 224 270 54 86</a:t>
            </a:r>
            <a:endParaRPr sz="1800" b="1">
              <a:solidFill>
                <a:srgbClr val="000000"/>
              </a:solidFill>
              <a:latin typeface="Arial"/>
              <a:ea typeface="Arial"/>
              <a:cs typeface="Arial"/>
              <a:sym typeface="Arial"/>
            </a:endParaRPr>
          </a:p>
          <a:p>
            <a:pPr marL="0" marR="0" lvl="0" indent="0" algn="l" rtl="0">
              <a:spcBef>
                <a:spcPts val="1600"/>
              </a:spcBef>
              <a:spcAft>
                <a:spcPts val="0"/>
              </a:spcAft>
              <a:buClr>
                <a:srgbClr val="000000"/>
              </a:buClr>
              <a:buSzPts val="1800"/>
              <a:buFont typeface="Arial"/>
              <a:buNone/>
            </a:pPr>
            <a:r>
              <a:rPr lang="tr-TR" sz="1800">
                <a:solidFill>
                  <a:srgbClr val="000000"/>
                </a:solidFill>
                <a:latin typeface="Arial"/>
                <a:ea typeface="Arial"/>
                <a:cs typeface="Arial"/>
                <a:sym typeface="Arial"/>
              </a:rPr>
              <a:t>Çocuk İzlem Merkezi 0 224 223 03 68</a:t>
            </a:r>
            <a:endParaRPr/>
          </a:p>
          <a:p>
            <a:pPr marL="0" marR="0" lvl="0" indent="0" algn="l" rtl="0">
              <a:spcBef>
                <a:spcPts val="1600"/>
              </a:spcBef>
              <a:spcAft>
                <a:spcPts val="0"/>
              </a:spcAft>
              <a:buClr>
                <a:srgbClr val="000000"/>
              </a:buClr>
              <a:buSzPts val="1800"/>
              <a:buFont typeface="Arial"/>
              <a:buNone/>
            </a:pPr>
            <a:r>
              <a:rPr lang="tr-TR" sz="1800">
                <a:solidFill>
                  <a:srgbClr val="000000"/>
                </a:solidFill>
                <a:latin typeface="Arial"/>
                <a:ea typeface="Arial"/>
                <a:cs typeface="Arial"/>
                <a:sym typeface="Arial"/>
              </a:rPr>
              <a:t>Bursa Barosu Çocuk Hakları Komisyonu 444 50 99</a:t>
            </a:r>
            <a:endParaRPr/>
          </a:p>
          <a:p>
            <a:pPr marL="0" marR="0" lvl="0" indent="0" algn="l" rtl="0">
              <a:spcBef>
                <a:spcPts val="1600"/>
              </a:spcBef>
              <a:spcAft>
                <a:spcPts val="0"/>
              </a:spcAft>
              <a:buClr>
                <a:srgbClr val="000000"/>
              </a:buClr>
              <a:buSzPts val="1800"/>
              <a:buFont typeface="Arial"/>
              <a:buNone/>
            </a:pPr>
            <a:r>
              <a:rPr lang="tr-TR" sz="1800">
                <a:solidFill>
                  <a:srgbClr val="000000"/>
                </a:solidFill>
                <a:latin typeface="Arial"/>
                <a:ea typeface="Arial"/>
                <a:cs typeface="Arial"/>
                <a:sym typeface="Arial"/>
              </a:rPr>
              <a:t>Aile ve Sosyal Politikalar Bakanlığı 183</a:t>
            </a:r>
            <a:endParaRPr/>
          </a:p>
          <a:p>
            <a:pPr marL="0" marR="0" lvl="0" indent="0" algn="l" rtl="0">
              <a:spcBef>
                <a:spcPts val="1600"/>
              </a:spcBef>
              <a:spcAft>
                <a:spcPts val="0"/>
              </a:spcAft>
              <a:buClr>
                <a:srgbClr val="000000"/>
              </a:buClr>
              <a:buSzPts val="1800"/>
              <a:buFont typeface="Arial"/>
              <a:buNone/>
            </a:pPr>
            <a:r>
              <a:rPr lang="tr-TR" sz="1800">
                <a:solidFill>
                  <a:srgbClr val="000000"/>
                </a:solidFill>
                <a:latin typeface="Arial"/>
                <a:ea typeface="Arial"/>
                <a:cs typeface="Arial"/>
                <a:sym typeface="Arial"/>
              </a:rPr>
              <a:t>Sosyal Hizmetler ve Çocuk Esirgeme Kurumu Bursa İl Müdürlüğü</a:t>
            </a:r>
            <a:endParaRPr/>
          </a:p>
          <a:p>
            <a:pPr marL="0" marR="0" lvl="0" indent="0" algn="l" rtl="0">
              <a:spcBef>
                <a:spcPts val="1600"/>
              </a:spcBef>
              <a:spcAft>
                <a:spcPts val="0"/>
              </a:spcAft>
              <a:buClr>
                <a:srgbClr val="000000"/>
              </a:buClr>
              <a:buSzPts val="1800"/>
              <a:buFont typeface="Arial"/>
              <a:buNone/>
            </a:pPr>
            <a:r>
              <a:rPr lang="tr-TR" sz="1800">
                <a:solidFill>
                  <a:srgbClr val="000000"/>
                </a:solidFill>
                <a:latin typeface="Arial"/>
                <a:ea typeface="Arial"/>
                <a:cs typeface="Arial"/>
                <a:sym typeface="Arial"/>
              </a:rPr>
              <a:t>0 224 223 19 26</a:t>
            </a:r>
            <a:endParaRPr/>
          </a:p>
          <a:p>
            <a:pPr marL="0" marR="0" lvl="0" indent="0" algn="l" rtl="0">
              <a:spcBef>
                <a:spcPts val="1600"/>
              </a:spcBef>
              <a:spcAft>
                <a:spcPts val="0"/>
              </a:spcAft>
              <a:buClr>
                <a:schemeClr val="dk1"/>
              </a:buClr>
              <a:buSzPts val="1800"/>
              <a:buFont typeface="Arial"/>
              <a:buNone/>
            </a:pPr>
            <a:endParaRPr sz="1800">
              <a:solidFill>
                <a:srgbClr val="000000"/>
              </a:solidFill>
              <a:latin typeface="Arial"/>
              <a:ea typeface="Arial"/>
              <a:cs typeface="Arial"/>
              <a:sym typeface="Arial"/>
            </a:endParaRPr>
          </a:p>
        </p:txBody>
      </p:sp>
      <p:pic>
        <p:nvPicPr>
          <p:cNvPr id="2" name="Resim 1"/>
          <p:cNvPicPr>
            <a:picLocks noChangeAspect="1"/>
          </p:cNvPicPr>
          <p:nvPr/>
        </p:nvPicPr>
        <p:blipFill>
          <a:blip r:embed="rId4"/>
          <a:stretch>
            <a:fillRect/>
          </a:stretch>
        </p:blipFill>
        <p:spPr>
          <a:xfrm>
            <a:off x="8098689" y="2221386"/>
            <a:ext cx="3815735" cy="191388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87" name="Google Shape;287;p27"/>
          <p:cNvPicPr preferRelativeResize="0">
            <a:picLocks noGrp="1"/>
          </p:cNvPicPr>
          <p:nvPr>
            <p:ph type="body" idx="1"/>
          </p:nvPr>
        </p:nvPicPr>
        <p:blipFill rotWithShape="1">
          <a:blip r:embed="rId3">
            <a:alphaModFix/>
          </a:blip>
          <a:srcRect/>
          <a:stretch/>
        </p:blipFill>
        <p:spPr>
          <a:xfrm>
            <a:off x="240633" y="0"/>
            <a:ext cx="11758862" cy="6641432"/>
          </a:xfrm>
          <a:prstGeom prst="rect">
            <a:avLst/>
          </a:prstGeom>
          <a:noFill/>
          <a:ln>
            <a:noFill/>
          </a:ln>
        </p:spPr>
      </p:pic>
      <p:sp>
        <p:nvSpPr>
          <p:cNvPr id="288" name="Google Shape;288;p27"/>
          <p:cNvSpPr txBox="1"/>
          <p:nvPr/>
        </p:nvSpPr>
        <p:spPr>
          <a:xfrm>
            <a:off x="1064028" y="2055813"/>
            <a:ext cx="102897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3600">
                <a:solidFill>
                  <a:schemeClr val="dk1"/>
                </a:solidFill>
              </a:rPr>
              <a:t>“</a:t>
            </a:r>
            <a:r>
              <a:rPr lang="tr-TR" sz="3600">
                <a:solidFill>
                  <a:schemeClr val="dk1"/>
                </a:solidFill>
                <a:latin typeface="Arial"/>
                <a:ea typeface="Arial"/>
                <a:cs typeface="Arial"/>
                <a:sym typeface="Arial"/>
              </a:rPr>
              <a:t>Ben öyle bilirim ki; yaşamak, berrak bir gökte çocuklar aşkına savaşmaktır…</a:t>
            </a:r>
            <a:r>
              <a:rPr lang="tr-TR" sz="3600">
                <a:solidFill>
                  <a:schemeClr val="dk1"/>
                </a:solidFill>
              </a:rPr>
              <a:t>”</a:t>
            </a:r>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r>
              <a:rPr lang="tr-TR" sz="3600">
                <a:solidFill>
                  <a:schemeClr val="dk1"/>
                </a:solidFill>
                <a:latin typeface="Arial"/>
                <a:ea typeface="Arial"/>
                <a:cs typeface="Arial"/>
                <a:sym typeface="Arial"/>
              </a:rPr>
              <a:t>								İsmet Özel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00" name="Google Shape;100;p3"/>
          <p:cNvPicPr preferRelativeResize="0">
            <a:picLocks noGrp="1"/>
          </p:cNvPicPr>
          <p:nvPr>
            <p:ph type="body" idx="1"/>
          </p:nvPr>
        </p:nvPicPr>
        <p:blipFill rotWithShape="1">
          <a:blip r:embed="rId3">
            <a:alphaModFix/>
          </a:blip>
          <a:srcRect/>
          <a:stretch/>
        </p:blipFill>
        <p:spPr>
          <a:xfrm>
            <a:off x="240633" y="0"/>
            <a:ext cx="11758862" cy="6641432"/>
          </a:xfrm>
          <a:prstGeom prst="rect">
            <a:avLst/>
          </a:prstGeom>
          <a:noFill/>
          <a:ln>
            <a:noFill/>
          </a:ln>
        </p:spPr>
      </p:pic>
      <p:sp>
        <p:nvSpPr>
          <p:cNvPr id="101" name="Google Shape;101;p3"/>
          <p:cNvSpPr txBox="1"/>
          <p:nvPr/>
        </p:nvSpPr>
        <p:spPr>
          <a:xfrm>
            <a:off x="2245894" y="2630905"/>
            <a:ext cx="8839200" cy="25506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02" name="Google Shape;102;p3"/>
          <p:cNvGraphicFramePr/>
          <p:nvPr/>
        </p:nvGraphicFramePr>
        <p:xfrm>
          <a:off x="1175340" y="1171073"/>
          <a:ext cx="10058400" cy="3960975"/>
        </p:xfrm>
        <a:graphic>
          <a:graphicData uri="http://schemas.openxmlformats.org/drawingml/2006/table">
            <a:tbl>
              <a:tblPr>
                <a:noFill/>
                <a:tableStyleId>{A9E478D1-E01E-464F-8549-8B438963D292}</a:tableStyleId>
              </a:tblPr>
              <a:tblGrid>
                <a:gridCol w="3352800"/>
                <a:gridCol w="3352800"/>
                <a:gridCol w="3352800"/>
              </a:tblGrid>
              <a:tr h="773375">
                <a:tc gridSpan="3">
                  <a:txBody>
                    <a:bodyPr/>
                    <a:lstStyle/>
                    <a:p>
                      <a:pPr marL="0" marR="0" lvl="0" indent="0" algn="ctr" rtl="0">
                        <a:spcBef>
                          <a:spcPts val="0"/>
                        </a:spcBef>
                        <a:spcAft>
                          <a:spcPts val="0"/>
                        </a:spcAft>
                        <a:buNone/>
                      </a:pPr>
                      <a:r>
                        <a:rPr lang="tr-TR" sz="3600" u="none" strike="noStrike" cap="none">
                          <a:latin typeface="Arial Narrow"/>
                          <a:ea typeface="Arial Narrow"/>
                          <a:cs typeface="Arial Narrow"/>
                          <a:sym typeface="Arial Narrow"/>
                        </a:rPr>
                        <a:t>ÇOCUK</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48312"/>
                    </a:solidFill>
                  </a:tcPr>
                </a:tc>
                <a:tc hMerge="1">
                  <a:txBody>
                    <a:bodyPr/>
                    <a:lstStyle/>
                    <a:p>
                      <a:endParaRPr lang="tr-TR"/>
                    </a:p>
                  </a:txBody>
                  <a:tcPr/>
                </a:tc>
                <a:tc hMerge="1">
                  <a:txBody>
                    <a:bodyPr/>
                    <a:lstStyle/>
                    <a:p>
                      <a:endParaRPr lang="tr-TR"/>
                    </a:p>
                  </a:txBody>
                  <a:tcPr/>
                </a:tc>
              </a:tr>
              <a:tr h="1353400">
                <a:tc>
                  <a:txBody>
                    <a:bodyPr/>
                    <a:lstStyle/>
                    <a:p>
                      <a:pPr marL="0" marR="0" lvl="0" indent="0" algn="l" rtl="0">
                        <a:spcBef>
                          <a:spcPts val="0"/>
                        </a:spcBef>
                        <a:spcAft>
                          <a:spcPts val="0"/>
                        </a:spcAft>
                        <a:buNone/>
                      </a:pPr>
                      <a:r>
                        <a:rPr lang="tr-TR" sz="2000" b="1" u="none" strike="noStrike" cap="none">
                          <a:solidFill>
                            <a:schemeClr val="dk1"/>
                          </a:solidFill>
                          <a:latin typeface="Arial"/>
                          <a:ea typeface="Arial"/>
                          <a:cs typeface="Arial"/>
                          <a:sym typeface="Arial"/>
                        </a:rPr>
                        <a:t>Çocuk Hakları Sözleşmesi</a:t>
                      </a:r>
                      <a:endParaRPr sz="2000">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D8CA"/>
                    </a:solidFill>
                  </a:tcPr>
                </a:tc>
                <a:tc>
                  <a:txBody>
                    <a:bodyPr/>
                    <a:lstStyle/>
                    <a:p>
                      <a:pPr marL="0" marR="0" lvl="0" indent="0" algn="l" rtl="0">
                        <a:spcBef>
                          <a:spcPts val="0"/>
                        </a:spcBef>
                        <a:spcAft>
                          <a:spcPts val="0"/>
                        </a:spcAft>
                        <a:buNone/>
                      </a:pPr>
                      <a:r>
                        <a:rPr lang="tr-TR" sz="2000" b="1">
                          <a:solidFill>
                            <a:schemeClr val="dk1"/>
                          </a:solidFill>
                          <a:latin typeface="Arial"/>
                          <a:ea typeface="Arial"/>
                          <a:cs typeface="Arial"/>
                          <a:sym typeface="Arial"/>
                        </a:rPr>
                        <a:t>5395 Sayılı Çocuk Koruma Kanunu</a:t>
                      </a:r>
                      <a:endParaRPr sz="2000">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D8CA"/>
                    </a:solidFill>
                  </a:tcPr>
                </a:tc>
                <a:tc>
                  <a:txBody>
                    <a:bodyPr/>
                    <a:lstStyle/>
                    <a:p>
                      <a:pPr marL="0" marR="0" lvl="0" indent="0" algn="l" rtl="0">
                        <a:spcBef>
                          <a:spcPts val="0"/>
                        </a:spcBef>
                        <a:spcAft>
                          <a:spcPts val="0"/>
                        </a:spcAft>
                        <a:buNone/>
                      </a:pPr>
                      <a:r>
                        <a:rPr lang="tr-TR" sz="2000" b="1">
                          <a:solidFill>
                            <a:schemeClr val="dk1"/>
                          </a:solidFill>
                          <a:latin typeface="Arial"/>
                          <a:ea typeface="Arial"/>
                          <a:cs typeface="Arial"/>
                          <a:sym typeface="Arial"/>
                        </a:rPr>
                        <a:t>5237 sayılı Türk Ceza Kanunu</a:t>
                      </a:r>
                      <a:endParaRPr sz="2000">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D8CA"/>
                    </a:solidFill>
                  </a:tcPr>
                </a:tc>
              </a:tr>
              <a:tr h="1834200">
                <a:tc>
                  <a:txBody>
                    <a:bodyPr/>
                    <a:lstStyle/>
                    <a:p>
                      <a:pPr marL="0" marR="0" lvl="0" indent="0" algn="l" rtl="0">
                        <a:spcBef>
                          <a:spcPts val="0"/>
                        </a:spcBef>
                        <a:spcAft>
                          <a:spcPts val="0"/>
                        </a:spcAft>
                        <a:buNone/>
                      </a:pPr>
                      <a:r>
                        <a:rPr lang="tr-TR" sz="2000" b="1">
                          <a:solidFill>
                            <a:schemeClr val="dk1"/>
                          </a:solidFill>
                          <a:latin typeface="Arial"/>
                          <a:ea typeface="Arial"/>
                          <a:cs typeface="Arial"/>
                          <a:sym typeface="Arial"/>
                        </a:rPr>
                        <a:t>1.Madde: 18 yaşından küçük her insan çocuk sayılır.</a:t>
                      </a:r>
                      <a:endParaRPr sz="2000">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AECE6"/>
                    </a:solidFill>
                  </a:tcPr>
                </a:tc>
                <a:tc>
                  <a:txBody>
                    <a:bodyPr/>
                    <a:lstStyle/>
                    <a:p>
                      <a:pPr marL="0" marR="0" lvl="0" indent="0" algn="l" rtl="0">
                        <a:lnSpc>
                          <a:spcPct val="107000"/>
                        </a:lnSpc>
                        <a:spcBef>
                          <a:spcPts val="0"/>
                        </a:spcBef>
                        <a:spcAft>
                          <a:spcPts val="0"/>
                        </a:spcAft>
                        <a:buNone/>
                      </a:pPr>
                      <a:r>
                        <a:rPr lang="tr-TR" sz="2000" b="1">
                          <a:solidFill>
                            <a:srgbClr val="000000"/>
                          </a:solidFill>
                          <a:latin typeface="Arial"/>
                          <a:ea typeface="Arial"/>
                          <a:cs typeface="Arial"/>
                          <a:sym typeface="Arial"/>
                        </a:rPr>
                        <a:t>3. Madde: Daha erken ergin (reşit) olsa bile 18 yaşını doldurmamış kimse çocuk sayılır.</a:t>
                      </a:r>
                      <a:endParaRPr sz="2000">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AECE6"/>
                    </a:solidFill>
                  </a:tcPr>
                </a:tc>
                <a:tc>
                  <a:txBody>
                    <a:bodyPr/>
                    <a:lstStyle/>
                    <a:p>
                      <a:pPr marL="0" marR="0" lvl="0" indent="0" algn="l" rtl="0">
                        <a:spcBef>
                          <a:spcPts val="0"/>
                        </a:spcBef>
                        <a:spcAft>
                          <a:spcPts val="0"/>
                        </a:spcAft>
                        <a:buNone/>
                      </a:pPr>
                      <a:r>
                        <a:rPr lang="tr-TR" sz="2000" b="1">
                          <a:solidFill>
                            <a:schemeClr val="dk1"/>
                          </a:solidFill>
                          <a:latin typeface="Arial"/>
                          <a:ea typeface="Arial"/>
                          <a:cs typeface="Arial"/>
                          <a:sym typeface="Arial"/>
                        </a:rPr>
                        <a:t>6. Madde: Çocuk deyiminden 18 yaşını doldurmamış kişi anlaşılır.</a:t>
                      </a:r>
                      <a:endParaRPr sz="2000">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AECE6"/>
                    </a:solidFill>
                  </a:tcPr>
                </a:tc>
              </a:tr>
            </a:tbl>
          </a:graphicData>
        </a:graphic>
      </p:graphicFrame>
      <p:sp>
        <p:nvSpPr>
          <p:cNvPr id="2" name="Metin kutusu 1"/>
          <p:cNvSpPr txBox="1"/>
          <p:nvPr/>
        </p:nvSpPr>
        <p:spPr>
          <a:xfrm>
            <a:off x="2988860" y="259307"/>
            <a:ext cx="7260609" cy="523220"/>
          </a:xfrm>
          <a:prstGeom prst="rect">
            <a:avLst/>
          </a:prstGeom>
          <a:noFill/>
        </p:spPr>
        <p:txBody>
          <a:bodyPr wrap="square" rtlCol="0">
            <a:spAutoFit/>
          </a:bodyPr>
          <a:lstStyle/>
          <a:p>
            <a:pPr algn="ctr"/>
            <a:r>
              <a:rPr lang="tr-TR" sz="2800" dirty="0" smtClean="0">
                <a:ln w="0"/>
                <a:solidFill>
                  <a:srgbClr val="FF0000"/>
                </a:solidFill>
                <a:effectLst>
                  <a:outerShdw blurRad="38100" dist="19050" dir="2700000" algn="tl" rotWithShape="0">
                    <a:schemeClr val="dk1">
                      <a:alpha val="40000"/>
                    </a:schemeClr>
                  </a:outerShdw>
                </a:effectLst>
              </a:rPr>
              <a:t>ÇOCUK KİMDİR?</a:t>
            </a:r>
            <a:endParaRPr lang="tr-TR" sz="2800" dirty="0">
              <a:ln w="0"/>
              <a:solidFill>
                <a:srgbClr val="FF0000"/>
              </a:solidFill>
              <a:effectLst>
                <a:outerShdw blurRad="38100" dist="19050" dir="2700000" algn="tl" rotWithShape="0">
                  <a:schemeClr val="dk1">
                    <a:alpha val="40000"/>
                  </a:scheme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1096963" y="70230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3F3F"/>
              </a:buClr>
              <a:buSzPts val="3600"/>
              <a:buFont typeface="Arial Narrow"/>
              <a:buNone/>
            </a:pPr>
            <a:r>
              <a:rPr lang="tr-TR" sz="3600" b="1">
                <a:solidFill>
                  <a:srgbClr val="3F3F3F"/>
                </a:solidFill>
                <a:latin typeface="Arial Narrow"/>
                <a:ea typeface="Arial Narrow"/>
                <a:cs typeface="Arial Narrow"/>
                <a:sym typeface="Arial Narrow"/>
              </a:rPr>
              <a:t>BİRLEŞMİŞ MİLLETLER ÇOCUK HAKLARI SÖZLEŞMESİ</a:t>
            </a:r>
            <a:endParaRPr/>
          </a:p>
        </p:txBody>
      </p:sp>
      <p:pic>
        <p:nvPicPr>
          <p:cNvPr id="108" name="Google Shape;108;p4"/>
          <p:cNvPicPr preferRelativeResize="0">
            <a:picLocks noGrp="1"/>
          </p:cNvPicPr>
          <p:nvPr>
            <p:ph type="body" idx="1"/>
          </p:nvPr>
        </p:nvPicPr>
        <p:blipFill rotWithShape="1">
          <a:blip r:embed="rId3">
            <a:alphaModFix/>
          </a:blip>
          <a:srcRect/>
          <a:stretch/>
        </p:blipFill>
        <p:spPr>
          <a:xfrm>
            <a:off x="0" y="0"/>
            <a:ext cx="12192000" cy="6700200"/>
          </a:xfrm>
          <a:prstGeom prst="rect">
            <a:avLst/>
          </a:prstGeom>
          <a:noFill/>
          <a:ln>
            <a:noFill/>
          </a:ln>
        </p:spPr>
      </p:pic>
      <p:sp>
        <p:nvSpPr>
          <p:cNvPr id="109" name="Google Shape;109;p4"/>
          <p:cNvSpPr txBox="1"/>
          <p:nvPr/>
        </p:nvSpPr>
        <p:spPr>
          <a:xfrm>
            <a:off x="7703908" y="4320066"/>
            <a:ext cx="677240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dirty="0" smtClean="0">
                <a:solidFill>
                  <a:schemeClr val="dk1"/>
                </a:solidFill>
                <a:latin typeface="Calibri"/>
                <a:ea typeface="Calibri"/>
                <a:cs typeface="Calibri"/>
                <a:sym typeface="Calibri"/>
              </a:rPr>
              <a:t>GÜVENCE ALTINA ALINMIŞTIR.</a:t>
            </a:r>
            <a:endParaRPr sz="2400" dirty="0">
              <a:solidFill>
                <a:schemeClr val="dk1"/>
              </a:solidFill>
              <a:latin typeface="Calibri"/>
              <a:ea typeface="Calibri"/>
              <a:cs typeface="Calibri"/>
              <a:sym typeface="Calibri"/>
            </a:endParaRPr>
          </a:p>
        </p:txBody>
      </p:sp>
      <p:graphicFrame>
        <p:nvGraphicFramePr>
          <p:cNvPr id="110" name="Google Shape;110;p4"/>
          <p:cNvGraphicFramePr/>
          <p:nvPr>
            <p:extLst>
              <p:ext uri="{D42A27DB-BD31-4B8C-83A1-F6EECF244321}">
                <p14:modId xmlns:p14="http://schemas.microsoft.com/office/powerpoint/2010/main" val="4184320773"/>
              </p:ext>
            </p:extLst>
          </p:nvPr>
        </p:nvGraphicFramePr>
        <p:xfrm>
          <a:off x="1096963" y="892363"/>
          <a:ext cx="10058400" cy="2874050"/>
        </p:xfrm>
        <a:graphic>
          <a:graphicData uri="http://schemas.openxmlformats.org/drawingml/2006/table">
            <a:tbl>
              <a:tblPr>
                <a:noFill/>
                <a:tableStyleId>{A9E478D1-E01E-464F-8549-8B438963D292}</a:tableStyleId>
              </a:tblPr>
              <a:tblGrid>
                <a:gridCol w="2514600"/>
                <a:gridCol w="2514600"/>
                <a:gridCol w="2514600"/>
                <a:gridCol w="2514600"/>
              </a:tblGrid>
              <a:tr h="1286775">
                <a:tc gridSpan="4">
                  <a:txBody>
                    <a:bodyPr/>
                    <a:lstStyle/>
                    <a:p>
                      <a:pPr marL="0" marR="0" lvl="0" indent="0" algn="ctr" rtl="0">
                        <a:spcBef>
                          <a:spcPts val="0"/>
                        </a:spcBef>
                        <a:spcAft>
                          <a:spcPts val="0"/>
                        </a:spcAft>
                        <a:buNone/>
                      </a:pPr>
                      <a:r>
                        <a:rPr lang="tr-TR" sz="6000" dirty="0">
                          <a:latin typeface="Arial Narrow"/>
                          <a:ea typeface="Arial Narrow"/>
                          <a:cs typeface="Arial Narrow"/>
                          <a:sym typeface="Arial Narrow"/>
                        </a:rPr>
                        <a:t>ÇOCUK HAKLARI</a:t>
                      </a:r>
                      <a:endParaRPr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48312"/>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1587275">
                <a:tc>
                  <a:txBody>
                    <a:bodyPr/>
                    <a:lstStyle/>
                    <a:p>
                      <a:pPr marL="0" marR="0" lvl="0" indent="0" algn="l" rtl="0">
                        <a:spcBef>
                          <a:spcPts val="0"/>
                        </a:spcBef>
                        <a:spcAft>
                          <a:spcPts val="0"/>
                        </a:spcAft>
                        <a:buNone/>
                      </a:pPr>
                      <a:r>
                        <a:rPr lang="tr-TR" sz="4000">
                          <a:latin typeface="Arial"/>
                          <a:ea typeface="Arial"/>
                          <a:cs typeface="Arial"/>
                          <a:sym typeface="Arial"/>
                        </a:rPr>
                        <a:t>Yaşama</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D8CA"/>
                    </a:solidFill>
                  </a:tcPr>
                </a:tc>
                <a:tc>
                  <a:txBody>
                    <a:bodyPr/>
                    <a:lstStyle/>
                    <a:p>
                      <a:pPr marL="0" marR="0" lvl="0" indent="0" algn="l" rtl="0">
                        <a:spcBef>
                          <a:spcPts val="0"/>
                        </a:spcBef>
                        <a:spcAft>
                          <a:spcPts val="0"/>
                        </a:spcAft>
                        <a:buNone/>
                      </a:pPr>
                      <a:r>
                        <a:rPr lang="tr-TR" sz="4000">
                          <a:latin typeface="Arial"/>
                          <a:ea typeface="Arial"/>
                          <a:cs typeface="Arial"/>
                          <a:sym typeface="Arial"/>
                        </a:rPr>
                        <a:t>Gelişme</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D8CA"/>
                    </a:solidFill>
                  </a:tcPr>
                </a:tc>
                <a:tc>
                  <a:txBody>
                    <a:bodyPr/>
                    <a:lstStyle/>
                    <a:p>
                      <a:pPr marL="0" marR="0" lvl="0" indent="0" algn="l" rtl="0">
                        <a:spcBef>
                          <a:spcPts val="0"/>
                        </a:spcBef>
                        <a:spcAft>
                          <a:spcPts val="0"/>
                        </a:spcAft>
                        <a:buNone/>
                      </a:pPr>
                      <a:r>
                        <a:rPr lang="tr-TR" sz="4000">
                          <a:latin typeface="Arial"/>
                          <a:ea typeface="Arial"/>
                          <a:cs typeface="Arial"/>
                          <a:sym typeface="Arial"/>
                        </a:rPr>
                        <a:t>Katılım</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D8CA"/>
                    </a:solidFill>
                  </a:tcPr>
                </a:tc>
                <a:tc>
                  <a:txBody>
                    <a:bodyPr/>
                    <a:lstStyle/>
                    <a:p>
                      <a:pPr marL="0" marR="0" lvl="0" indent="0" algn="l" rtl="0">
                        <a:spcBef>
                          <a:spcPts val="0"/>
                        </a:spcBef>
                        <a:spcAft>
                          <a:spcPts val="0"/>
                        </a:spcAft>
                        <a:buNone/>
                      </a:pPr>
                      <a:r>
                        <a:rPr lang="tr-TR" sz="4000" dirty="0">
                          <a:latin typeface="Arial"/>
                          <a:ea typeface="Arial"/>
                          <a:cs typeface="Arial"/>
                          <a:sym typeface="Arial"/>
                        </a:rPr>
                        <a:t>Korunma</a:t>
                      </a:r>
                      <a:endParaRPr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5D8CA"/>
                    </a:solidFill>
                  </a:tcPr>
                </a:tc>
              </a:tr>
            </a:tbl>
          </a:graphicData>
        </a:graphic>
      </p:graphicFrame>
      <p:sp>
        <p:nvSpPr>
          <p:cNvPr id="111" name="Google Shape;111;p4"/>
          <p:cNvSpPr txBox="1"/>
          <p:nvPr/>
        </p:nvSpPr>
        <p:spPr>
          <a:xfrm>
            <a:off x="1101909" y="96481"/>
            <a:ext cx="99882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400" b="1" dirty="0">
                <a:solidFill>
                  <a:srgbClr val="3F3F3F"/>
                </a:solidFill>
                <a:latin typeface="Arial Narrow"/>
                <a:ea typeface="Arial Narrow"/>
                <a:cs typeface="Arial Narrow"/>
                <a:sym typeface="Arial Narrow"/>
              </a:rPr>
              <a:t>BİRLEŞMİŞ MİLLETLER ÇOCUK HAKLARI </a:t>
            </a:r>
            <a:r>
              <a:rPr lang="tr-TR" sz="2400" b="1" dirty="0" smtClean="0">
                <a:solidFill>
                  <a:srgbClr val="3F3F3F"/>
                </a:solidFill>
                <a:latin typeface="Arial Narrow"/>
                <a:ea typeface="Arial Narrow"/>
                <a:cs typeface="Arial Narrow"/>
                <a:sym typeface="Arial Narrow"/>
              </a:rPr>
              <a:t>SÖZLEŞMESİ İLE ÇOCUKLARIMIZIN;</a:t>
            </a:r>
            <a:endParaRPr sz="24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17" name="Google Shape;117;p5"/>
          <p:cNvPicPr preferRelativeResize="0">
            <a:picLocks noGrp="1"/>
          </p:cNvPicPr>
          <p:nvPr>
            <p:ph type="body" idx="1"/>
          </p:nvPr>
        </p:nvPicPr>
        <p:blipFill rotWithShape="1">
          <a:blip r:embed="rId3">
            <a:alphaModFix/>
          </a:blip>
          <a:srcRect/>
          <a:stretch/>
        </p:blipFill>
        <p:spPr>
          <a:xfrm>
            <a:off x="142159" y="216568"/>
            <a:ext cx="11758862" cy="6641432"/>
          </a:xfrm>
          <a:prstGeom prst="rect">
            <a:avLst/>
          </a:prstGeom>
          <a:noFill/>
          <a:ln>
            <a:noFill/>
          </a:ln>
        </p:spPr>
      </p:pic>
      <p:sp>
        <p:nvSpPr>
          <p:cNvPr id="118" name="Google Shape;118;p5"/>
          <p:cNvSpPr txBox="1"/>
          <p:nvPr/>
        </p:nvSpPr>
        <p:spPr>
          <a:xfrm>
            <a:off x="444304" y="365125"/>
            <a:ext cx="7377332" cy="5078273"/>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400"/>
              <a:buFont typeface="Noto Sans Symbols"/>
              <a:buChar char="⮚"/>
            </a:pPr>
            <a:r>
              <a:rPr lang="tr-TR" sz="2400" dirty="0">
                <a:solidFill>
                  <a:schemeClr val="dk1"/>
                </a:solidFill>
                <a:latin typeface="Arial"/>
                <a:ea typeface="Arial"/>
                <a:cs typeface="Arial"/>
                <a:sym typeface="Arial"/>
              </a:rPr>
              <a:t>Çocuğa kötü muamele dünyanın her yerinde görülen çok ciddi bir sorundur ve kötü muamelenin tipi, cinsiyet, coğrafi bölge ve diğer faktörlere bağlı olarak değişmekle birlikte, %35’e kadar görüldüğü tahmin edilmektedir. </a:t>
            </a:r>
            <a:endParaRPr dirty="0"/>
          </a:p>
          <a:p>
            <a:pPr marL="457200" marR="0" lvl="0" indent="-457200" algn="l" rtl="0">
              <a:lnSpc>
                <a:spcPct val="150000"/>
              </a:lnSpc>
              <a:spcBef>
                <a:spcPts val="0"/>
              </a:spcBef>
              <a:spcAft>
                <a:spcPts val="0"/>
              </a:spcAft>
              <a:buClr>
                <a:schemeClr val="dk1"/>
              </a:buClr>
              <a:buSzPts val="2400"/>
              <a:buFont typeface="Noto Sans Symbols"/>
              <a:buChar char="⮚"/>
            </a:pPr>
            <a:r>
              <a:rPr lang="tr-TR" sz="2400" dirty="0">
                <a:solidFill>
                  <a:schemeClr val="dk1"/>
                </a:solidFill>
                <a:latin typeface="Arial"/>
                <a:ea typeface="Arial"/>
                <a:cs typeface="Arial"/>
                <a:sym typeface="Arial"/>
              </a:rPr>
              <a:t>Genel olarak, mağdurların % 78.5’inin daha önce ihmal deneyimi olduğu, en yaygın kötü muamele biçiminin ise mağdurların % 9.1’inin maruz kaldığı cinsel istismar olduğu açıklanmıştır.</a:t>
            </a:r>
            <a:endParaRPr dirty="0"/>
          </a:p>
        </p:txBody>
      </p:sp>
      <p:pic>
        <p:nvPicPr>
          <p:cNvPr id="2" name="Resim 1"/>
          <p:cNvPicPr>
            <a:picLocks noChangeAspect="1"/>
          </p:cNvPicPr>
          <p:nvPr/>
        </p:nvPicPr>
        <p:blipFill>
          <a:blip r:embed="rId4"/>
          <a:stretch>
            <a:fillRect/>
          </a:stretch>
        </p:blipFill>
        <p:spPr>
          <a:xfrm>
            <a:off x="8714320" y="659911"/>
            <a:ext cx="2762462" cy="41512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sz="2000"/>
          </a:p>
        </p:txBody>
      </p:sp>
      <p:pic>
        <p:nvPicPr>
          <p:cNvPr id="124" name="Google Shape;124;p6"/>
          <p:cNvPicPr preferRelativeResize="0">
            <a:picLocks noGrp="1"/>
          </p:cNvPicPr>
          <p:nvPr>
            <p:ph type="body" idx="1"/>
          </p:nvPr>
        </p:nvPicPr>
        <p:blipFill rotWithShape="1">
          <a:blip r:embed="rId3">
            <a:alphaModFix/>
          </a:blip>
          <a:srcRect/>
          <a:stretch/>
        </p:blipFill>
        <p:spPr>
          <a:xfrm>
            <a:off x="433138" y="160945"/>
            <a:ext cx="11758862" cy="6641432"/>
          </a:xfrm>
          <a:prstGeom prst="rect">
            <a:avLst/>
          </a:prstGeom>
          <a:noFill/>
          <a:ln>
            <a:noFill/>
          </a:ln>
        </p:spPr>
      </p:pic>
      <p:sp>
        <p:nvSpPr>
          <p:cNvPr id="125" name="Google Shape;125;p6"/>
          <p:cNvSpPr txBox="1"/>
          <p:nvPr/>
        </p:nvSpPr>
        <p:spPr>
          <a:xfrm>
            <a:off x="433138" y="480397"/>
            <a:ext cx="8725468" cy="4693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300" dirty="0">
                <a:solidFill>
                  <a:schemeClr val="dk1"/>
                </a:solidFill>
                <a:sym typeface="Arial"/>
              </a:rPr>
              <a:t>Çocuğun;</a:t>
            </a:r>
            <a:endParaRPr sz="2300" dirty="0"/>
          </a:p>
          <a:p>
            <a:pPr marL="342900" marR="0" lvl="0" indent="-342900" algn="l" rtl="0">
              <a:lnSpc>
                <a:spcPct val="150000"/>
              </a:lnSpc>
              <a:spcBef>
                <a:spcPts val="0"/>
              </a:spcBef>
              <a:spcAft>
                <a:spcPts val="0"/>
              </a:spcAft>
              <a:buClr>
                <a:schemeClr val="dk1"/>
              </a:buClr>
              <a:buSzPts val="2400"/>
              <a:buFont typeface="Noto Sans Symbols"/>
              <a:buChar char="⮚"/>
            </a:pPr>
            <a:r>
              <a:rPr lang="tr-TR" sz="2300" dirty="0">
                <a:solidFill>
                  <a:schemeClr val="dk1"/>
                </a:solidFill>
                <a:sym typeface="Arial"/>
              </a:rPr>
              <a:t>Beslenme(Sağlıklı beslenme için gerekli tedbirleri almamak) </a:t>
            </a:r>
            <a:endParaRPr sz="2300" dirty="0"/>
          </a:p>
          <a:p>
            <a:pPr marL="342900" marR="0" lvl="0" indent="-342900" algn="l" rtl="0">
              <a:lnSpc>
                <a:spcPct val="150000"/>
              </a:lnSpc>
              <a:spcBef>
                <a:spcPts val="0"/>
              </a:spcBef>
              <a:spcAft>
                <a:spcPts val="0"/>
              </a:spcAft>
              <a:buClr>
                <a:schemeClr val="dk1"/>
              </a:buClr>
              <a:buSzPts val="2400"/>
              <a:buFont typeface="Noto Sans Symbols"/>
              <a:buChar char="⮚"/>
            </a:pPr>
            <a:r>
              <a:rPr lang="tr-TR" sz="2300" dirty="0">
                <a:solidFill>
                  <a:schemeClr val="dk1"/>
                </a:solidFill>
                <a:sym typeface="Arial"/>
              </a:rPr>
              <a:t>Giyinme(mevsime ve yaşına uygun giyinmesini sağlamamak) </a:t>
            </a:r>
            <a:endParaRPr sz="2300" dirty="0"/>
          </a:p>
          <a:p>
            <a:pPr marL="342900" marR="0" lvl="0" indent="-342900" algn="l" rtl="0">
              <a:lnSpc>
                <a:spcPct val="150000"/>
              </a:lnSpc>
              <a:spcBef>
                <a:spcPts val="0"/>
              </a:spcBef>
              <a:spcAft>
                <a:spcPts val="0"/>
              </a:spcAft>
              <a:buClr>
                <a:schemeClr val="dk1"/>
              </a:buClr>
              <a:buSzPts val="2400"/>
              <a:buFont typeface="Noto Sans Symbols"/>
              <a:buChar char="⮚"/>
            </a:pPr>
            <a:r>
              <a:rPr lang="tr-TR" sz="2300" dirty="0">
                <a:solidFill>
                  <a:schemeClr val="dk1"/>
                </a:solidFill>
                <a:sym typeface="Arial"/>
              </a:rPr>
              <a:t>Barınma</a:t>
            </a:r>
            <a:endParaRPr sz="2300" dirty="0"/>
          </a:p>
          <a:p>
            <a:pPr marL="342900" marR="0" lvl="0" indent="-342900" algn="l" rtl="0">
              <a:lnSpc>
                <a:spcPct val="150000"/>
              </a:lnSpc>
              <a:spcBef>
                <a:spcPts val="0"/>
              </a:spcBef>
              <a:spcAft>
                <a:spcPts val="0"/>
              </a:spcAft>
              <a:buClr>
                <a:schemeClr val="dk1"/>
              </a:buClr>
              <a:buSzPts val="2400"/>
              <a:buFont typeface="Noto Sans Symbols"/>
              <a:buChar char="⮚"/>
            </a:pPr>
            <a:r>
              <a:rPr lang="tr-TR" sz="2300" dirty="0">
                <a:solidFill>
                  <a:schemeClr val="dk1"/>
                </a:solidFill>
                <a:sym typeface="Arial"/>
              </a:rPr>
              <a:t>Tıbbi Bakım </a:t>
            </a:r>
            <a:endParaRPr sz="2300" dirty="0"/>
          </a:p>
          <a:p>
            <a:pPr marL="342900" marR="0" lvl="0" indent="-342900" algn="l" rtl="0">
              <a:lnSpc>
                <a:spcPct val="150000"/>
              </a:lnSpc>
              <a:spcBef>
                <a:spcPts val="0"/>
              </a:spcBef>
              <a:spcAft>
                <a:spcPts val="0"/>
              </a:spcAft>
              <a:buClr>
                <a:schemeClr val="dk1"/>
              </a:buClr>
              <a:buSzPts val="2400"/>
              <a:buFont typeface="Noto Sans Symbols"/>
              <a:buChar char="⮚"/>
            </a:pPr>
            <a:r>
              <a:rPr lang="tr-TR" sz="2300" dirty="0">
                <a:solidFill>
                  <a:schemeClr val="dk1"/>
                </a:solidFill>
                <a:sym typeface="Arial"/>
              </a:rPr>
              <a:t>Eğitim(okul çağı çocuğunu okula göndermemek)</a:t>
            </a:r>
            <a:endParaRPr sz="2300" dirty="0"/>
          </a:p>
          <a:p>
            <a:pPr marL="342900" marR="0" lvl="0" indent="-342900" algn="l" rtl="0">
              <a:lnSpc>
                <a:spcPct val="150000"/>
              </a:lnSpc>
              <a:spcBef>
                <a:spcPts val="0"/>
              </a:spcBef>
              <a:spcAft>
                <a:spcPts val="0"/>
              </a:spcAft>
              <a:buClr>
                <a:schemeClr val="dk1"/>
              </a:buClr>
              <a:buSzPts val="2400"/>
              <a:buFont typeface="Noto Sans Symbols"/>
              <a:buChar char="⮚"/>
            </a:pPr>
            <a:r>
              <a:rPr lang="tr-TR" sz="2300" dirty="0">
                <a:solidFill>
                  <a:schemeClr val="dk1"/>
                </a:solidFill>
                <a:sym typeface="Arial"/>
              </a:rPr>
              <a:t>Uygun gözetim(Güvenliğini sağlamak) </a:t>
            </a:r>
            <a:endParaRPr sz="2300" dirty="0"/>
          </a:p>
          <a:p>
            <a:pPr marL="0" marR="0" lvl="0" indent="0" algn="l" rtl="0">
              <a:spcBef>
                <a:spcPts val="0"/>
              </a:spcBef>
              <a:spcAft>
                <a:spcPts val="0"/>
              </a:spcAft>
              <a:buNone/>
            </a:pPr>
            <a:r>
              <a:rPr lang="tr-TR" sz="2300" dirty="0">
                <a:solidFill>
                  <a:schemeClr val="dk1"/>
                </a:solidFill>
                <a:sym typeface="Arial"/>
              </a:rPr>
              <a:t>gibi temel ihtiyaçlarının karşılanmaması, kendisine veya bir başkasına zarar vermesini engelleyecek türden tedbirlerin alınmamasıdır.</a:t>
            </a:r>
            <a:endParaRPr sz="2300" dirty="0"/>
          </a:p>
        </p:txBody>
      </p:sp>
      <p:sp>
        <p:nvSpPr>
          <p:cNvPr id="126" name="Google Shape;126;p6"/>
          <p:cNvSpPr txBox="1"/>
          <p:nvPr/>
        </p:nvSpPr>
        <p:spPr>
          <a:xfrm>
            <a:off x="3999611" y="260568"/>
            <a:ext cx="450549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000">
                <a:solidFill>
                  <a:srgbClr val="FF0000"/>
                </a:solidFill>
                <a:sym typeface="Arial"/>
              </a:rPr>
              <a:t>İHMAL</a:t>
            </a:r>
            <a:endParaRPr sz="2000"/>
          </a:p>
        </p:txBody>
      </p:sp>
      <p:pic>
        <p:nvPicPr>
          <p:cNvPr id="3" name="Resim 2"/>
          <p:cNvPicPr>
            <a:picLocks noChangeAspect="1"/>
          </p:cNvPicPr>
          <p:nvPr/>
        </p:nvPicPr>
        <p:blipFill>
          <a:blip r:embed="rId4"/>
          <a:stretch>
            <a:fillRect/>
          </a:stretch>
        </p:blipFill>
        <p:spPr>
          <a:xfrm>
            <a:off x="9397288" y="906899"/>
            <a:ext cx="2361574" cy="35488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32" name="Google Shape;132;p7"/>
          <p:cNvPicPr preferRelativeResize="0">
            <a:picLocks noGrp="1"/>
          </p:cNvPicPr>
          <p:nvPr>
            <p:ph type="body" idx="1"/>
          </p:nvPr>
        </p:nvPicPr>
        <p:blipFill rotWithShape="1">
          <a:blip r:embed="rId3">
            <a:alphaModFix/>
          </a:blip>
          <a:srcRect/>
          <a:stretch/>
        </p:blipFill>
        <p:spPr>
          <a:xfrm>
            <a:off x="240633" y="0"/>
            <a:ext cx="11758862" cy="6641432"/>
          </a:xfrm>
          <a:prstGeom prst="rect">
            <a:avLst/>
          </a:prstGeom>
          <a:noFill/>
          <a:ln>
            <a:noFill/>
          </a:ln>
        </p:spPr>
      </p:pic>
      <p:sp>
        <p:nvSpPr>
          <p:cNvPr id="133" name="Google Shape;133;p7"/>
          <p:cNvSpPr txBox="1"/>
          <p:nvPr/>
        </p:nvSpPr>
        <p:spPr>
          <a:xfrm>
            <a:off x="838200" y="1690688"/>
            <a:ext cx="6995615" cy="26161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tr-TR" sz="2400" dirty="0">
                <a:solidFill>
                  <a:schemeClr val="dk1"/>
                </a:solidFill>
                <a:latin typeface="Arial"/>
                <a:ea typeface="Arial"/>
                <a:cs typeface="Arial"/>
                <a:sym typeface="Arial"/>
              </a:rPr>
              <a:t>0-18 yaş grubundaki çocuğun; </a:t>
            </a:r>
            <a:endParaRPr sz="2400" dirty="0">
              <a:solidFill>
                <a:schemeClr val="dk1"/>
              </a:solidFill>
              <a:latin typeface="Arial"/>
              <a:ea typeface="Arial"/>
              <a:cs typeface="Arial"/>
              <a:sym typeface="Arial"/>
            </a:endParaRPr>
          </a:p>
          <a:p>
            <a:pPr marL="0" marR="0" lvl="0" indent="-152400" algn="l" rtl="0">
              <a:spcBef>
                <a:spcPts val="600"/>
              </a:spcBef>
              <a:spcAft>
                <a:spcPts val="0"/>
              </a:spcAft>
              <a:buClr>
                <a:schemeClr val="dk1"/>
              </a:buClr>
              <a:buSzPts val="2400"/>
              <a:buFont typeface="Noto Sans Symbols"/>
              <a:buChar char="✔"/>
            </a:pPr>
            <a:r>
              <a:rPr lang="tr-TR" sz="2400" dirty="0">
                <a:solidFill>
                  <a:schemeClr val="dk1"/>
                </a:solidFill>
                <a:latin typeface="Arial"/>
                <a:ea typeface="Arial"/>
                <a:cs typeface="Arial"/>
                <a:sym typeface="Arial"/>
              </a:rPr>
              <a:t>Sağlığını,</a:t>
            </a:r>
            <a:endParaRPr dirty="0"/>
          </a:p>
          <a:p>
            <a:pPr marL="0" marR="0" lvl="0" indent="-152400" algn="l" rtl="0">
              <a:spcBef>
                <a:spcPts val="600"/>
              </a:spcBef>
              <a:spcAft>
                <a:spcPts val="0"/>
              </a:spcAft>
              <a:buClr>
                <a:schemeClr val="dk1"/>
              </a:buClr>
              <a:buSzPts val="2400"/>
              <a:buFont typeface="Noto Sans Symbols"/>
              <a:buChar char="✔"/>
            </a:pPr>
            <a:r>
              <a:rPr lang="tr-TR" sz="2400" dirty="0">
                <a:solidFill>
                  <a:schemeClr val="dk1"/>
                </a:solidFill>
                <a:latin typeface="Arial"/>
                <a:ea typeface="Arial"/>
                <a:cs typeface="Arial"/>
                <a:sym typeface="Arial"/>
              </a:rPr>
              <a:t>Fiziksel gelişimini,</a:t>
            </a:r>
            <a:endParaRPr dirty="0"/>
          </a:p>
          <a:p>
            <a:pPr marL="0" marR="0" lvl="0" indent="-152400" algn="l" rtl="0">
              <a:spcBef>
                <a:spcPts val="600"/>
              </a:spcBef>
              <a:spcAft>
                <a:spcPts val="0"/>
              </a:spcAft>
              <a:buClr>
                <a:schemeClr val="dk1"/>
              </a:buClr>
              <a:buSzPts val="2400"/>
              <a:buFont typeface="Noto Sans Symbols"/>
              <a:buChar char="✔"/>
            </a:pPr>
            <a:r>
              <a:rPr lang="tr-TR" sz="2400" dirty="0" err="1">
                <a:solidFill>
                  <a:schemeClr val="dk1"/>
                </a:solidFill>
                <a:latin typeface="Arial"/>
                <a:ea typeface="Arial"/>
                <a:cs typeface="Arial"/>
                <a:sym typeface="Arial"/>
              </a:rPr>
              <a:t>Psiko</a:t>
            </a:r>
            <a:r>
              <a:rPr lang="tr-TR" sz="2400" dirty="0">
                <a:solidFill>
                  <a:schemeClr val="dk1"/>
                </a:solidFill>
                <a:latin typeface="Arial"/>
                <a:ea typeface="Arial"/>
                <a:cs typeface="Arial"/>
                <a:sym typeface="Arial"/>
              </a:rPr>
              <a:t>-sosyal gelişimini</a:t>
            </a:r>
            <a:endParaRPr dirty="0"/>
          </a:p>
          <a:p>
            <a:pPr marL="0" marR="0" lvl="0" indent="0" algn="l" rtl="0">
              <a:spcBef>
                <a:spcPts val="600"/>
              </a:spcBef>
              <a:spcAft>
                <a:spcPts val="0"/>
              </a:spcAft>
              <a:buClr>
                <a:schemeClr val="dk1"/>
              </a:buClr>
              <a:buSzPts val="2400"/>
              <a:buFont typeface="Arial"/>
              <a:buNone/>
            </a:pPr>
            <a:r>
              <a:rPr lang="tr-TR" sz="2400" dirty="0">
                <a:solidFill>
                  <a:schemeClr val="dk1"/>
                </a:solidFill>
                <a:latin typeface="Arial"/>
                <a:ea typeface="Arial"/>
                <a:cs typeface="Arial"/>
                <a:sym typeface="Arial"/>
              </a:rPr>
              <a:t>	</a:t>
            </a:r>
            <a:r>
              <a:rPr lang="tr-TR" sz="2400" u="sng" dirty="0">
                <a:solidFill>
                  <a:schemeClr val="dk1"/>
                </a:solidFill>
                <a:latin typeface="Arial"/>
                <a:ea typeface="Arial"/>
                <a:cs typeface="Arial"/>
                <a:sym typeface="Arial"/>
              </a:rPr>
              <a:t>bilerek veya bilmeyerek </a:t>
            </a:r>
            <a:r>
              <a:rPr lang="tr-TR" sz="2400" dirty="0">
                <a:solidFill>
                  <a:schemeClr val="dk1"/>
                </a:solidFill>
                <a:latin typeface="Arial"/>
                <a:ea typeface="Arial"/>
                <a:cs typeface="Arial"/>
                <a:sym typeface="Arial"/>
              </a:rPr>
              <a:t>olumsuz etkileyen her türlü harekete “ÇOCUK İSTİSMARI” denir.</a:t>
            </a:r>
            <a:endParaRPr sz="2400" dirty="0">
              <a:solidFill>
                <a:schemeClr val="dk1"/>
              </a:solidFill>
              <a:latin typeface="Arial"/>
              <a:ea typeface="Arial"/>
              <a:cs typeface="Arial"/>
              <a:sym typeface="Arial"/>
            </a:endParaRPr>
          </a:p>
        </p:txBody>
      </p:sp>
      <p:sp>
        <p:nvSpPr>
          <p:cNvPr id="134" name="Google Shape;134;p7"/>
          <p:cNvSpPr txBox="1"/>
          <p:nvPr/>
        </p:nvSpPr>
        <p:spPr>
          <a:xfrm>
            <a:off x="2473943" y="365125"/>
            <a:ext cx="450549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600">
                <a:solidFill>
                  <a:srgbClr val="FF0000"/>
                </a:solidFill>
                <a:latin typeface="Arial"/>
                <a:ea typeface="Arial"/>
                <a:cs typeface="Arial"/>
                <a:sym typeface="Arial"/>
              </a:rPr>
              <a:t>İSTİSMAR</a:t>
            </a:r>
            <a:endParaRPr/>
          </a:p>
        </p:txBody>
      </p:sp>
      <p:pic>
        <p:nvPicPr>
          <p:cNvPr id="3" name="Resim 2"/>
          <p:cNvPicPr>
            <a:picLocks noChangeAspect="1"/>
          </p:cNvPicPr>
          <p:nvPr/>
        </p:nvPicPr>
        <p:blipFill>
          <a:blip r:embed="rId4"/>
          <a:stretch>
            <a:fillRect/>
          </a:stretch>
        </p:blipFill>
        <p:spPr>
          <a:xfrm>
            <a:off x="7983940" y="1459003"/>
            <a:ext cx="3800669" cy="25124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40" name="Google Shape;140;p8"/>
          <p:cNvPicPr preferRelativeResize="0">
            <a:picLocks noGrp="1"/>
          </p:cNvPicPr>
          <p:nvPr>
            <p:ph type="body" idx="1"/>
          </p:nvPr>
        </p:nvPicPr>
        <p:blipFill rotWithShape="1">
          <a:blip r:embed="rId3">
            <a:alphaModFix/>
          </a:blip>
          <a:srcRect/>
          <a:stretch/>
        </p:blipFill>
        <p:spPr>
          <a:xfrm>
            <a:off x="240633" y="0"/>
            <a:ext cx="11758862" cy="6641432"/>
          </a:xfrm>
          <a:prstGeom prst="rect">
            <a:avLst/>
          </a:prstGeom>
          <a:noFill/>
          <a:ln>
            <a:noFill/>
          </a:ln>
        </p:spPr>
      </p:pic>
      <p:sp>
        <p:nvSpPr>
          <p:cNvPr id="141" name="Google Shape;141;p8"/>
          <p:cNvSpPr txBox="1"/>
          <p:nvPr/>
        </p:nvSpPr>
        <p:spPr>
          <a:xfrm>
            <a:off x="505098" y="531223"/>
            <a:ext cx="10752908" cy="540147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tr-TR" sz="1800" dirty="0">
                <a:solidFill>
                  <a:schemeClr val="dk1"/>
                </a:solidFill>
                <a:latin typeface="Arial"/>
                <a:ea typeface="Arial"/>
                <a:cs typeface="Arial"/>
                <a:sym typeface="Arial"/>
              </a:rPr>
              <a:t>Çocuğa karşı; sağlığına, yaşamına, gelişimine veya onuruna zarar veren ya da zarar verebilme olasılığı yüksek, kasıtlı fiziksel güç kullanılmasıdır.</a:t>
            </a:r>
            <a:endParaRPr dirty="0"/>
          </a:p>
          <a:p>
            <a:pPr marL="0" marR="0" lvl="0" indent="0" algn="l" rtl="0">
              <a:lnSpc>
                <a:spcPct val="150000"/>
              </a:lnSpc>
              <a:spcBef>
                <a:spcPts val="0"/>
              </a:spcBef>
              <a:spcAft>
                <a:spcPts val="0"/>
              </a:spcAft>
              <a:buNone/>
            </a:pPr>
            <a:r>
              <a:rPr lang="tr-TR" sz="1800" dirty="0">
                <a:solidFill>
                  <a:schemeClr val="dk1"/>
                </a:solidFill>
                <a:latin typeface="Arial"/>
                <a:ea typeface="Arial"/>
                <a:cs typeface="Arial"/>
                <a:sym typeface="Arial"/>
              </a:rPr>
              <a:t>Ör. Tokat, yumruk ve/ veya tekme atmak, ısırmak, yakmak, vurmak, saç veya kulak çekmek, sarsmak, eşya fırlatmak, belirli nesnelerle zarar vermek vb.</a:t>
            </a:r>
            <a:endParaRPr dirty="0"/>
          </a:p>
          <a:p>
            <a:pPr marL="0" marR="0" lvl="0" indent="0" algn="l" rtl="0">
              <a:lnSpc>
                <a:spcPct val="150000"/>
              </a:lnSpc>
              <a:spcBef>
                <a:spcPts val="0"/>
              </a:spcBef>
              <a:spcAft>
                <a:spcPts val="0"/>
              </a:spcAft>
              <a:buNone/>
            </a:pPr>
            <a:r>
              <a:rPr lang="tr-TR" sz="3200" dirty="0">
                <a:solidFill>
                  <a:srgbClr val="FF0000"/>
                </a:solidFill>
                <a:latin typeface="Arial"/>
                <a:ea typeface="Arial"/>
                <a:cs typeface="Arial"/>
                <a:sym typeface="Arial"/>
              </a:rPr>
              <a:t>Dikkat!!!!</a:t>
            </a:r>
            <a:endParaRPr dirty="0"/>
          </a:p>
          <a:p>
            <a:pPr marL="0" marR="0" lvl="0" indent="0" algn="l" rtl="0">
              <a:lnSpc>
                <a:spcPct val="150000"/>
              </a:lnSpc>
              <a:spcBef>
                <a:spcPts val="0"/>
              </a:spcBef>
              <a:spcAft>
                <a:spcPts val="0"/>
              </a:spcAft>
              <a:buNone/>
            </a:pPr>
            <a:r>
              <a:rPr lang="tr-TR" sz="1800" dirty="0">
                <a:solidFill>
                  <a:schemeClr val="dk1"/>
                </a:solidFill>
                <a:latin typeface="Arial"/>
                <a:ea typeface="Arial"/>
                <a:cs typeface="Arial"/>
                <a:sym typeface="Arial"/>
              </a:rPr>
              <a:t>İstismar yaralanması ile kaza yaralanması arasındaki farklar</a:t>
            </a:r>
            <a:endParaRPr dirty="0"/>
          </a:p>
          <a:p>
            <a:pPr marL="0" marR="0" lvl="0" indent="0" algn="l" rtl="0">
              <a:lnSpc>
                <a:spcPct val="150000"/>
              </a:lnSpc>
              <a:spcBef>
                <a:spcPts val="0"/>
              </a:spcBef>
              <a:spcAft>
                <a:spcPts val="0"/>
              </a:spcAft>
              <a:buNone/>
            </a:pPr>
            <a:r>
              <a:rPr lang="tr-TR" sz="1800" dirty="0">
                <a:solidFill>
                  <a:schemeClr val="dk1"/>
                </a:solidFill>
                <a:latin typeface="Arial"/>
                <a:ea typeface="Arial"/>
                <a:cs typeface="Arial"/>
                <a:sym typeface="Arial"/>
              </a:rPr>
              <a:t>1-yaralanma sıklığı</a:t>
            </a:r>
            <a:endParaRPr dirty="0"/>
          </a:p>
          <a:p>
            <a:pPr marL="0" marR="0" lvl="0" indent="0" algn="l" rtl="0">
              <a:lnSpc>
                <a:spcPct val="150000"/>
              </a:lnSpc>
              <a:spcBef>
                <a:spcPts val="0"/>
              </a:spcBef>
              <a:spcAft>
                <a:spcPts val="0"/>
              </a:spcAft>
              <a:buNone/>
            </a:pPr>
            <a:r>
              <a:rPr lang="tr-TR" sz="1800" dirty="0">
                <a:solidFill>
                  <a:schemeClr val="dk1"/>
                </a:solidFill>
                <a:latin typeface="Arial"/>
                <a:ea typeface="Arial"/>
                <a:cs typeface="Arial"/>
                <a:sym typeface="Arial"/>
              </a:rPr>
              <a:t>2-yaralanmaların mantıklı bir açıklamasının olmaması</a:t>
            </a:r>
            <a:endParaRPr dirty="0"/>
          </a:p>
          <a:p>
            <a:pPr marL="0" marR="0" lvl="0" indent="0" algn="l" rtl="0">
              <a:lnSpc>
                <a:spcPct val="150000"/>
              </a:lnSpc>
              <a:spcBef>
                <a:spcPts val="0"/>
              </a:spcBef>
              <a:spcAft>
                <a:spcPts val="0"/>
              </a:spcAft>
              <a:buNone/>
            </a:pPr>
            <a:r>
              <a:rPr lang="tr-TR" sz="1800" dirty="0">
                <a:solidFill>
                  <a:schemeClr val="dk1"/>
                </a:solidFill>
                <a:latin typeface="Arial"/>
                <a:ea typeface="Arial"/>
                <a:cs typeface="Arial"/>
                <a:sym typeface="Arial"/>
              </a:rPr>
              <a:t>3-yaralanmaların nerede olduğu</a:t>
            </a:r>
            <a:endParaRPr dirty="0"/>
          </a:p>
          <a:p>
            <a:pPr marL="0" marR="0" lvl="0" indent="0" algn="l" rtl="0">
              <a:lnSpc>
                <a:spcPct val="150000"/>
              </a:lnSpc>
              <a:spcBef>
                <a:spcPts val="0"/>
              </a:spcBef>
              <a:spcAft>
                <a:spcPts val="0"/>
              </a:spcAft>
              <a:buNone/>
            </a:pPr>
            <a:r>
              <a:rPr lang="tr-TR" sz="1800" dirty="0">
                <a:solidFill>
                  <a:schemeClr val="dk1"/>
                </a:solidFill>
                <a:latin typeface="Arial"/>
                <a:ea typeface="Arial"/>
                <a:cs typeface="Arial"/>
                <a:sym typeface="Arial"/>
              </a:rPr>
              <a:t>Kaza sonucu oluşan yaralanmalar vücudun kemik kısımlarında olurken, istismar sonucu oluşan yaralanmalar yumuşak dokularda (bacakların iç kısmı gibi) olur.</a:t>
            </a:r>
            <a:endParaRPr dirty="0"/>
          </a:p>
          <a:p>
            <a:pPr marL="0" marR="0" lvl="0" indent="0" algn="l" rtl="0">
              <a:lnSpc>
                <a:spcPct val="150000"/>
              </a:lnSpc>
              <a:spcBef>
                <a:spcPts val="0"/>
              </a:spcBef>
              <a:spcAft>
                <a:spcPts val="0"/>
              </a:spcAft>
              <a:buNone/>
            </a:pPr>
            <a:endParaRPr sz="1800" dirty="0">
              <a:solidFill>
                <a:schemeClr val="dk1"/>
              </a:solidFill>
              <a:latin typeface="Calibri"/>
              <a:ea typeface="Calibri"/>
              <a:cs typeface="Calibri"/>
              <a:sym typeface="Calibri"/>
            </a:endParaRPr>
          </a:p>
        </p:txBody>
      </p:sp>
      <p:sp>
        <p:nvSpPr>
          <p:cNvPr id="142" name="Google Shape;142;p8"/>
          <p:cNvSpPr txBox="1"/>
          <p:nvPr/>
        </p:nvSpPr>
        <p:spPr>
          <a:xfrm>
            <a:off x="2603864" y="78377"/>
            <a:ext cx="648324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600">
                <a:solidFill>
                  <a:srgbClr val="FF0000"/>
                </a:solidFill>
                <a:latin typeface="Arial"/>
                <a:ea typeface="Arial"/>
                <a:cs typeface="Arial"/>
                <a:sym typeface="Arial"/>
              </a:rPr>
              <a:t>FİZİKSEL İSTİSMAR</a:t>
            </a:r>
            <a:endParaRPr sz="3600">
              <a:solidFill>
                <a:srgbClr val="FF0000"/>
              </a:solidFill>
              <a:latin typeface="Arial"/>
              <a:ea typeface="Arial"/>
              <a:cs typeface="Arial"/>
              <a:sym typeface="Arial"/>
            </a:endParaRPr>
          </a:p>
        </p:txBody>
      </p:sp>
      <p:pic>
        <p:nvPicPr>
          <p:cNvPr id="2" name="Resim 1"/>
          <p:cNvPicPr>
            <a:picLocks noChangeAspect="1"/>
          </p:cNvPicPr>
          <p:nvPr/>
        </p:nvPicPr>
        <p:blipFill>
          <a:blip r:embed="rId4"/>
          <a:stretch>
            <a:fillRect/>
          </a:stretch>
        </p:blipFill>
        <p:spPr>
          <a:xfrm>
            <a:off x="8218342" y="2055812"/>
            <a:ext cx="3256164" cy="22841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48" name="Google Shape;148;p9"/>
          <p:cNvPicPr preferRelativeResize="0">
            <a:picLocks noGrp="1"/>
          </p:cNvPicPr>
          <p:nvPr>
            <p:ph type="body" idx="1"/>
          </p:nvPr>
        </p:nvPicPr>
        <p:blipFill rotWithShape="1">
          <a:blip r:embed="rId3">
            <a:alphaModFix/>
          </a:blip>
          <a:srcRect/>
          <a:stretch/>
        </p:blipFill>
        <p:spPr>
          <a:xfrm>
            <a:off x="216569" y="0"/>
            <a:ext cx="11758862" cy="6641432"/>
          </a:xfrm>
          <a:prstGeom prst="rect">
            <a:avLst/>
          </a:prstGeom>
          <a:noFill/>
          <a:ln>
            <a:noFill/>
          </a:ln>
        </p:spPr>
      </p:pic>
      <p:sp>
        <p:nvSpPr>
          <p:cNvPr id="149" name="Google Shape;149;p9"/>
          <p:cNvSpPr txBox="1"/>
          <p:nvPr/>
        </p:nvSpPr>
        <p:spPr>
          <a:xfrm>
            <a:off x="377736" y="381575"/>
            <a:ext cx="648324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600" dirty="0">
                <a:solidFill>
                  <a:srgbClr val="FF0000"/>
                </a:solidFill>
                <a:latin typeface="Arial"/>
                <a:ea typeface="Arial"/>
                <a:cs typeface="Arial"/>
                <a:sym typeface="Arial"/>
              </a:rPr>
              <a:t>EKONOMİK İSTİSMAR</a:t>
            </a:r>
            <a:endParaRPr sz="3600" dirty="0">
              <a:solidFill>
                <a:srgbClr val="FF0000"/>
              </a:solidFill>
              <a:latin typeface="Arial"/>
              <a:ea typeface="Arial"/>
              <a:cs typeface="Arial"/>
              <a:sym typeface="Arial"/>
            </a:endParaRPr>
          </a:p>
        </p:txBody>
      </p:sp>
      <p:sp>
        <p:nvSpPr>
          <p:cNvPr id="150" name="Google Shape;150;p9"/>
          <p:cNvSpPr txBox="1"/>
          <p:nvPr/>
        </p:nvSpPr>
        <p:spPr>
          <a:xfrm>
            <a:off x="216569" y="1804555"/>
            <a:ext cx="6784732" cy="2692896"/>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3200"/>
              <a:buFont typeface="Arial"/>
              <a:buNone/>
            </a:pPr>
            <a:r>
              <a:rPr lang="tr-TR" sz="3200" dirty="0">
                <a:solidFill>
                  <a:schemeClr val="dk1"/>
                </a:solidFill>
                <a:latin typeface="Arial"/>
                <a:ea typeface="Arial"/>
                <a:cs typeface="Arial"/>
                <a:sym typeface="Arial"/>
              </a:rPr>
              <a:t>Çocuğun fiziksel ve zihinsel gelişimini olumsuz etkileyen, </a:t>
            </a:r>
            <a:r>
              <a:rPr lang="tr-TR" sz="3200" u="sng" dirty="0">
                <a:solidFill>
                  <a:schemeClr val="dk1"/>
                </a:solidFill>
                <a:latin typeface="Arial"/>
                <a:ea typeface="Arial"/>
                <a:cs typeface="Arial"/>
                <a:sym typeface="Arial"/>
              </a:rPr>
              <a:t>yaşı ve gücü ile orantılı olmayan </a:t>
            </a:r>
            <a:r>
              <a:rPr lang="tr-TR" sz="3200" dirty="0">
                <a:solidFill>
                  <a:schemeClr val="dk1"/>
                </a:solidFill>
                <a:latin typeface="Arial"/>
                <a:ea typeface="Arial"/>
                <a:cs typeface="Arial"/>
                <a:sym typeface="Arial"/>
              </a:rPr>
              <a:t>işlerde ucuz emek olarak çalıştırılmasıdır.</a:t>
            </a:r>
            <a:endParaRPr sz="3200" dirty="0">
              <a:solidFill>
                <a:schemeClr val="dk1"/>
              </a:solidFill>
              <a:latin typeface="Arial"/>
              <a:ea typeface="Arial"/>
              <a:cs typeface="Arial"/>
              <a:sym typeface="Arial"/>
            </a:endParaRPr>
          </a:p>
          <a:p>
            <a:pPr marL="0" marR="0" lvl="0" indent="0" algn="l" rtl="0">
              <a:spcBef>
                <a:spcPts val="640"/>
              </a:spcBef>
              <a:spcAft>
                <a:spcPts val="0"/>
              </a:spcAft>
              <a:buClr>
                <a:schemeClr val="dk1"/>
              </a:buClr>
              <a:buSzPts val="3200"/>
              <a:buFont typeface="Arial"/>
              <a:buNone/>
            </a:pPr>
            <a:endParaRPr sz="3200" dirty="0">
              <a:solidFill>
                <a:schemeClr val="dk1"/>
              </a:solidFill>
              <a:latin typeface="Arial"/>
              <a:ea typeface="Arial"/>
              <a:cs typeface="Arial"/>
              <a:sym typeface="Arial"/>
            </a:endParaRPr>
          </a:p>
        </p:txBody>
      </p:sp>
      <p:pic>
        <p:nvPicPr>
          <p:cNvPr id="2" name="Resim 1"/>
          <p:cNvPicPr>
            <a:picLocks noChangeAspect="1"/>
          </p:cNvPicPr>
          <p:nvPr/>
        </p:nvPicPr>
        <p:blipFill>
          <a:blip r:embed="rId4"/>
          <a:stretch>
            <a:fillRect/>
          </a:stretch>
        </p:blipFill>
        <p:spPr>
          <a:xfrm>
            <a:off x="7633160" y="704740"/>
            <a:ext cx="4031455" cy="3270498"/>
          </a:xfrm>
          <a:prstGeom prst="rect">
            <a:avLst/>
          </a:prstGeom>
        </p:spPr>
      </p:pic>
    </p:spTree>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1666</Words>
  <Application>Microsoft Office PowerPoint</Application>
  <PresentationFormat>Geniş ekran</PresentationFormat>
  <Paragraphs>187</Paragraphs>
  <Slides>27</Slides>
  <Notes>27</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Calibri</vt:lpstr>
      <vt:lpstr>Noto Sans Symbols</vt:lpstr>
      <vt:lpstr>Arial Narrow</vt:lpstr>
      <vt:lpstr>Arial</vt:lpstr>
      <vt:lpstr>Office Teması</vt:lpstr>
      <vt:lpstr>PowerPoint Sunusu</vt:lpstr>
      <vt:lpstr>PowerPoint Sunusu</vt:lpstr>
      <vt:lpstr>PowerPoint Sunusu</vt:lpstr>
      <vt:lpstr>BİRLEŞMİŞ MİLLETLER ÇOCUK HAKLARI SÖZLEŞMESİ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neslihan kırktepeli</dc:creator>
  <cp:lastModifiedBy>Asus</cp:lastModifiedBy>
  <cp:revision>3</cp:revision>
  <dcterms:created xsi:type="dcterms:W3CDTF">2022-04-27T08:19:22Z</dcterms:created>
  <dcterms:modified xsi:type="dcterms:W3CDTF">2022-09-23T10:30:42Z</dcterms:modified>
</cp:coreProperties>
</file>